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handoutMasterIdLst>
    <p:handoutMasterId r:id="rId33"/>
  </p:handoutMasterIdLst>
  <p:sldIdLst>
    <p:sldId id="256" r:id="rId2"/>
    <p:sldId id="324" r:id="rId3"/>
    <p:sldId id="305" r:id="rId4"/>
    <p:sldId id="275" r:id="rId5"/>
    <p:sldId id="319" r:id="rId6"/>
    <p:sldId id="350" r:id="rId7"/>
    <p:sldId id="354" r:id="rId8"/>
    <p:sldId id="360" r:id="rId9"/>
    <p:sldId id="362" r:id="rId10"/>
    <p:sldId id="329" r:id="rId11"/>
    <p:sldId id="356" r:id="rId12"/>
    <p:sldId id="357" r:id="rId13"/>
    <p:sldId id="358" r:id="rId14"/>
    <p:sldId id="364" r:id="rId15"/>
    <p:sldId id="359" r:id="rId16"/>
    <p:sldId id="326" r:id="rId17"/>
    <p:sldId id="365" r:id="rId18"/>
    <p:sldId id="363" r:id="rId19"/>
    <p:sldId id="361" r:id="rId20"/>
    <p:sldId id="369" r:id="rId21"/>
    <p:sldId id="381" r:id="rId22"/>
    <p:sldId id="406" r:id="rId23"/>
    <p:sldId id="407" r:id="rId24"/>
    <p:sldId id="327" r:id="rId25"/>
    <p:sldId id="355" r:id="rId26"/>
    <p:sldId id="328" r:id="rId27"/>
    <p:sldId id="330" r:id="rId28"/>
    <p:sldId id="331" r:id="rId29"/>
    <p:sldId id="351" r:id="rId30"/>
    <p:sldId id="309" r:id="rId31"/>
  </p:sldIdLst>
  <p:sldSz cx="9144000" cy="6858000" type="screen4x3"/>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2438">
          <p15:clr>
            <a:srgbClr val="A4A3A4"/>
          </p15:clr>
        </p15:guide>
        <p15:guide id="4" pos="9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bine Bruch" initials="SB" lastIdx="0" clrIdx="0">
    <p:extLst>
      <p:ext uri="{19B8F6BF-5375-455C-9EA6-DF929625EA0E}">
        <p15:presenceInfo xmlns:p15="http://schemas.microsoft.com/office/powerpoint/2012/main" userId="Sabine Bruc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6B79"/>
    <a:srgbClr val="70A3D4"/>
    <a:srgbClr val="CFE5F1"/>
    <a:srgbClr val="B0BEC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32" autoAdjust="0"/>
    <p:restoredTop sz="94660"/>
  </p:normalViewPr>
  <p:slideViewPr>
    <p:cSldViewPr snapToGrid="0" snapToObjects="1">
      <p:cViewPr varScale="1">
        <p:scale>
          <a:sx n="78" d="100"/>
          <a:sy n="78" d="100"/>
        </p:scale>
        <p:origin x="1344" y="77"/>
      </p:cViewPr>
      <p:guideLst>
        <p:guide orient="horz" pos="2160"/>
        <p:guide pos="2880"/>
        <p:guide orient="horz" pos="2438"/>
        <p:guide pos="92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E12BD6D-3C28-EB4B-90B9-26AE70E4FFC0}" type="datetimeFigureOut">
              <a:rPr lang="de-DE" smtClean="0"/>
              <a:t>15.11.2024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7A72F5-968F-934C-B4D0-4B790ECAC8DA}" type="slidenum">
              <a:rPr lang="de-DE" smtClean="0"/>
              <a:t>‹Nr.›</a:t>
            </a:fld>
            <a:endParaRPr lang="de-DE"/>
          </a:p>
        </p:txBody>
      </p:sp>
    </p:spTree>
    <p:extLst>
      <p:ext uri="{BB962C8B-B14F-4D97-AF65-F5344CB8AC3E}">
        <p14:creationId xmlns:p14="http://schemas.microsoft.com/office/powerpoint/2010/main" val="395959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7C1E74-47B1-BD4C-BD95-83919A1E8B70}" type="datetimeFigureOut">
              <a:rPr lang="de-DE" smtClean="0"/>
              <a:t>15.11.2024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AT"/>
              <a:t>Mastertextformat bearbeiten</a:t>
            </a:r>
          </a:p>
          <a:p>
            <a:pPr lvl="1"/>
            <a:r>
              <a:rPr lang="de-AT"/>
              <a:t>Zweite Ebene</a:t>
            </a:r>
          </a:p>
          <a:p>
            <a:pPr lvl="2"/>
            <a:r>
              <a:rPr lang="de-AT"/>
              <a:t>Dritte Ebene</a:t>
            </a:r>
          </a:p>
          <a:p>
            <a:pPr lvl="3"/>
            <a:r>
              <a:rPr lang="de-AT"/>
              <a:t>Vierte Ebene</a:t>
            </a:r>
          </a:p>
          <a:p>
            <a:pPr lvl="4"/>
            <a:r>
              <a:rPr lang="de-AT"/>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20E9F9-3CBA-944B-A3F4-86F72F87770C}" type="slidenum">
              <a:rPr lang="de-DE" smtClean="0"/>
              <a:t>‹Nr.›</a:t>
            </a:fld>
            <a:endParaRPr lang="de-DE"/>
          </a:p>
        </p:txBody>
      </p:sp>
    </p:spTree>
    <p:extLst>
      <p:ext uri="{BB962C8B-B14F-4D97-AF65-F5344CB8AC3E}">
        <p14:creationId xmlns:p14="http://schemas.microsoft.com/office/powerpoint/2010/main" val="28512636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643335"/>
            <a:ext cx="7772400" cy="1611588"/>
          </a:xfrm>
        </p:spPr>
        <p:txBody>
          <a:bodyPr/>
          <a:lstStyle>
            <a:lvl1pPr algn="ctr">
              <a:defRPr spc="-150">
                <a:solidFill>
                  <a:srgbClr val="586B79"/>
                </a:solidFill>
                <a:latin typeface="Verdana"/>
                <a:cs typeface="Verdana"/>
              </a:defRPr>
            </a:lvl1pPr>
          </a:lstStyle>
          <a:p>
            <a:r>
              <a:rPr lang="de-AT" dirty="0"/>
              <a:t>Mastertitelformat bearbeiten</a:t>
            </a:r>
            <a:endParaRPr lang="de-DE" dirty="0"/>
          </a:p>
        </p:txBody>
      </p:sp>
      <p:sp>
        <p:nvSpPr>
          <p:cNvPr id="3" name="Untertitel 2"/>
          <p:cNvSpPr>
            <a:spLocks noGrp="1"/>
          </p:cNvSpPr>
          <p:nvPr>
            <p:ph type="subTitle" idx="1"/>
          </p:nvPr>
        </p:nvSpPr>
        <p:spPr>
          <a:xfrm>
            <a:off x="1371600" y="3684751"/>
            <a:ext cx="6400800" cy="1752600"/>
          </a:xfrm>
        </p:spPr>
        <p:txBody>
          <a:bodyPr>
            <a:normAutofit/>
          </a:bodyPr>
          <a:lstStyle>
            <a:lvl1pPr marL="0" indent="0" algn="ctr">
              <a:buNone/>
              <a:defRPr sz="2400" spc="-150">
                <a:solidFill>
                  <a:srgbClr val="B0BEC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AT" dirty="0"/>
              <a:t>Master-Untertitelformat bearbeiten</a:t>
            </a:r>
            <a:endParaRPr lang="de-DE" dirty="0"/>
          </a:p>
        </p:txBody>
      </p:sp>
      <p:sp>
        <p:nvSpPr>
          <p:cNvPr id="4" name="Datumsplatzhalter 3"/>
          <p:cNvSpPr>
            <a:spLocks noGrp="1"/>
          </p:cNvSpPr>
          <p:nvPr>
            <p:ph type="dt" sz="half" idx="10"/>
          </p:nvPr>
        </p:nvSpPr>
        <p:spPr/>
        <p:txBody>
          <a:bodyPr/>
          <a:lstStyle>
            <a:lvl1pPr marL="0" marR="0" indent="0" algn="l" defTabSz="457200" rtl="0" eaLnBrk="1" fontAlgn="auto" latinLnBrk="0" hangingPunct="1">
              <a:lnSpc>
                <a:spcPct val="100000"/>
              </a:lnSpc>
              <a:spcBef>
                <a:spcPts val="0"/>
              </a:spcBef>
              <a:spcAft>
                <a:spcPts val="0"/>
              </a:spcAft>
              <a:buClrTx/>
              <a:buSzTx/>
              <a:buFontTx/>
              <a:buNone/>
              <a:tabLst/>
              <a:defRPr sz="900">
                <a:solidFill>
                  <a:srgbClr val="B0BEC6"/>
                </a:solidFill>
              </a:defRPr>
            </a:lvl1pPr>
          </a:lstStyle>
          <a:p>
            <a:r>
              <a:rPr lang="de-DE"/>
              <a:t>© Mag. Sabine Bruch</a:t>
            </a:r>
            <a:endParaRPr lang="de-DE" dirty="0"/>
          </a:p>
        </p:txBody>
      </p:sp>
      <p:sp>
        <p:nvSpPr>
          <p:cNvPr id="5" name="Fußzeilenplatzhalter 4"/>
          <p:cNvSpPr>
            <a:spLocks noGrp="1"/>
          </p:cNvSpPr>
          <p:nvPr>
            <p:ph type="ftr" sz="quarter" idx="11"/>
          </p:nvPr>
        </p:nvSpPr>
        <p:spPr/>
        <p:txBody>
          <a:bodyPr/>
          <a:lstStyle>
            <a:lvl1pPr>
              <a:defRPr>
                <a:solidFill>
                  <a:srgbClr val="B0BEC6"/>
                </a:solidFill>
              </a:defRPr>
            </a:lvl1pPr>
          </a:lstStyle>
          <a:p>
            <a:endParaRPr lang="de-DE" dirty="0"/>
          </a:p>
        </p:txBody>
      </p:sp>
      <p:sp>
        <p:nvSpPr>
          <p:cNvPr id="6" name="Foliennummernplatzhalter 5"/>
          <p:cNvSpPr>
            <a:spLocks noGrp="1"/>
          </p:cNvSpPr>
          <p:nvPr>
            <p:ph type="sldNum" sz="quarter" idx="12"/>
          </p:nvPr>
        </p:nvSpPr>
        <p:spPr/>
        <p:txBody>
          <a:bodyPr/>
          <a:lstStyle>
            <a:lvl1pPr>
              <a:defRPr>
                <a:solidFill>
                  <a:srgbClr val="B0BEC6"/>
                </a:solidFill>
              </a:defRPr>
            </a:lvl1pPr>
          </a:lstStyle>
          <a:p>
            <a:fld id="{B2D53A33-BC36-604D-B014-9CB69070C30A}" type="slidenum">
              <a:rPr lang="de-DE" smtClean="0"/>
              <a:pPr/>
              <a:t>‹Nr.›</a:t>
            </a:fld>
            <a:endParaRPr lang="de-DE" dirty="0"/>
          </a:p>
        </p:txBody>
      </p:sp>
      <p:cxnSp>
        <p:nvCxnSpPr>
          <p:cNvPr id="8" name="Gerade Verbindung 7"/>
          <p:cNvCxnSpPr/>
          <p:nvPr userDrawn="1"/>
        </p:nvCxnSpPr>
        <p:spPr>
          <a:xfrm>
            <a:off x="0" y="3254923"/>
            <a:ext cx="9257862" cy="0"/>
          </a:xfrm>
          <a:prstGeom prst="line">
            <a:avLst/>
          </a:prstGeom>
          <a:ln w="57150" cmpd="sng">
            <a:solidFill>
              <a:srgbClr val="B0BEC6"/>
            </a:solidFill>
          </a:ln>
          <a:effectLst/>
        </p:spPr>
        <p:style>
          <a:lnRef idx="2">
            <a:schemeClr val="accent1"/>
          </a:lnRef>
          <a:fillRef idx="0">
            <a:schemeClr val="accent1"/>
          </a:fillRef>
          <a:effectRef idx="1">
            <a:schemeClr val="accent1"/>
          </a:effectRef>
          <a:fontRef idx="minor">
            <a:schemeClr val="tx1"/>
          </a:fontRef>
        </p:style>
      </p:cxnSp>
      <p:cxnSp>
        <p:nvCxnSpPr>
          <p:cNvPr id="9" name="Gerade Verbindung 8"/>
          <p:cNvCxnSpPr/>
          <p:nvPr userDrawn="1"/>
        </p:nvCxnSpPr>
        <p:spPr>
          <a:xfrm>
            <a:off x="0" y="3307473"/>
            <a:ext cx="9257862" cy="0"/>
          </a:xfrm>
          <a:prstGeom prst="line">
            <a:avLst/>
          </a:prstGeom>
          <a:ln w="57150" cmpd="sng">
            <a:solidFill>
              <a:srgbClr val="586B79"/>
            </a:solidFill>
          </a:ln>
          <a:effectLst/>
        </p:spPr>
        <p:style>
          <a:lnRef idx="2">
            <a:schemeClr val="accent1"/>
          </a:lnRef>
          <a:fillRef idx="0">
            <a:schemeClr val="accent1"/>
          </a:fillRef>
          <a:effectRef idx="1">
            <a:schemeClr val="accent1"/>
          </a:effectRef>
          <a:fontRef idx="minor">
            <a:schemeClr val="tx1"/>
          </a:fontRef>
        </p:style>
      </p:cxnSp>
      <p:cxnSp>
        <p:nvCxnSpPr>
          <p:cNvPr id="10" name="Gerade Verbindung 9"/>
          <p:cNvCxnSpPr/>
          <p:nvPr userDrawn="1"/>
        </p:nvCxnSpPr>
        <p:spPr>
          <a:xfrm>
            <a:off x="0" y="1590785"/>
            <a:ext cx="9257862" cy="0"/>
          </a:xfrm>
          <a:prstGeom prst="line">
            <a:avLst/>
          </a:prstGeom>
          <a:ln w="57150" cmpd="sng">
            <a:solidFill>
              <a:srgbClr val="CFE5F1"/>
            </a:solidFill>
          </a:ln>
          <a:effectLst/>
        </p:spPr>
        <p:style>
          <a:lnRef idx="2">
            <a:schemeClr val="accent1"/>
          </a:lnRef>
          <a:fillRef idx="0">
            <a:schemeClr val="accent1"/>
          </a:fillRef>
          <a:effectRef idx="1">
            <a:schemeClr val="accent1"/>
          </a:effectRef>
          <a:fontRef idx="minor">
            <a:schemeClr val="tx1"/>
          </a:fontRef>
        </p:style>
      </p:cxnSp>
      <p:cxnSp>
        <p:nvCxnSpPr>
          <p:cNvPr id="11" name="Gerade Verbindung 10"/>
          <p:cNvCxnSpPr/>
          <p:nvPr userDrawn="1"/>
        </p:nvCxnSpPr>
        <p:spPr>
          <a:xfrm>
            <a:off x="0" y="1643335"/>
            <a:ext cx="9257862" cy="0"/>
          </a:xfrm>
          <a:prstGeom prst="line">
            <a:avLst/>
          </a:prstGeom>
          <a:ln w="57150" cmpd="sng">
            <a:solidFill>
              <a:srgbClr val="70A3D4"/>
            </a:solidFill>
          </a:ln>
          <a:effectLst/>
        </p:spPr>
        <p:style>
          <a:lnRef idx="2">
            <a:schemeClr val="accent1"/>
          </a:lnRef>
          <a:fillRef idx="0">
            <a:schemeClr val="accent1"/>
          </a:fillRef>
          <a:effectRef idx="1">
            <a:schemeClr val="accent1"/>
          </a:effectRef>
          <a:fontRef idx="minor">
            <a:schemeClr val="tx1"/>
          </a:fontRef>
        </p:style>
      </p:cxnSp>
      <p:pic>
        <p:nvPicPr>
          <p:cNvPr id="12" name="Bild 11" descr="logo_mit_weissraum-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14629" y="90423"/>
            <a:ext cx="2155016" cy="1412776"/>
          </a:xfrm>
          <a:prstGeom prst="rect">
            <a:avLst/>
          </a:prstGeom>
        </p:spPr>
      </p:pic>
    </p:spTree>
    <p:extLst>
      <p:ext uri="{BB962C8B-B14F-4D97-AF65-F5344CB8AC3E}">
        <p14:creationId xmlns:p14="http://schemas.microsoft.com/office/powerpoint/2010/main" val="676471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805794" y="341585"/>
            <a:ext cx="5842000" cy="1129862"/>
          </a:xfrm>
        </p:spPr>
        <p:txBody>
          <a:bodyPr anchor="b">
            <a:noAutofit/>
          </a:bodyPr>
          <a:lstStyle>
            <a:lvl1pPr algn="l">
              <a:defRPr sz="3600" spc="-150">
                <a:solidFill>
                  <a:srgbClr val="586B79"/>
                </a:solidFill>
                <a:latin typeface="Verdana"/>
                <a:cs typeface="Verdana"/>
              </a:defRPr>
            </a:lvl1pPr>
          </a:lstStyle>
          <a:p>
            <a:r>
              <a:rPr lang="de-AT" dirty="0"/>
              <a:t>Mastertitelformat bearbeiten</a:t>
            </a:r>
            <a:endParaRPr lang="de-DE" dirty="0"/>
          </a:p>
        </p:txBody>
      </p:sp>
      <p:sp>
        <p:nvSpPr>
          <p:cNvPr id="3" name="Inhaltsplatzhalter 2"/>
          <p:cNvSpPr>
            <a:spLocks noGrp="1"/>
          </p:cNvSpPr>
          <p:nvPr>
            <p:ph idx="1"/>
          </p:nvPr>
        </p:nvSpPr>
        <p:spPr>
          <a:xfrm>
            <a:off x="805793" y="1821794"/>
            <a:ext cx="7881007" cy="4090276"/>
          </a:xfrm>
        </p:spPr>
        <p:txBody>
          <a:bodyPr/>
          <a:lstStyle>
            <a:lvl1pPr marL="342900" indent="-342900">
              <a:buClr>
                <a:srgbClr val="70A3D4"/>
              </a:buClr>
              <a:buSzPct val="100000"/>
              <a:buFont typeface="Wingdings" charset="2"/>
              <a:buChar char="§"/>
              <a:defRPr spc="0">
                <a:solidFill>
                  <a:srgbClr val="586B79"/>
                </a:solidFill>
                <a:latin typeface="Verdana"/>
                <a:cs typeface="Verdana"/>
              </a:defRPr>
            </a:lvl1pPr>
            <a:lvl2pPr marL="742950" indent="-285750">
              <a:buClr>
                <a:srgbClr val="CFE5F1"/>
              </a:buClr>
              <a:buFont typeface="Wingdings" charset="2"/>
              <a:buChar char="§"/>
              <a:defRPr spc="0">
                <a:solidFill>
                  <a:srgbClr val="586B79"/>
                </a:solidFill>
                <a:latin typeface="Verdana"/>
                <a:cs typeface="Verdana"/>
              </a:defRPr>
            </a:lvl2pPr>
            <a:lvl3pPr marL="1143000" indent="-228600">
              <a:buClr>
                <a:srgbClr val="CFE5F1"/>
              </a:buClr>
              <a:buSzPct val="66000"/>
              <a:buFont typeface="Arial"/>
              <a:buChar char="•"/>
              <a:defRPr spc="0">
                <a:solidFill>
                  <a:srgbClr val="586B79"/>
                </a:solidFill>
                <a:latin typeface="Verdana"/>
                <a:cs typeface="Verdana"/>
              </a:defRPr>
            </a:lvl3pPr>
            <a:lvl4pPr marL="1600200" indent="-228600">
              <a:buClr>
                <a:srgbClr val="70A3D4"/>
              </a:buClr>
              <a:buSzPct val="40000"/>
              <a:buFont typeface="Courier New"/>
              <a:buChar char="o"/>
              <a:defRPr spc="0">
                <a:solidFill>
                  <a:srgbClr val="586B79"/>
                </a:solidFill>
                <a:latin typeface="Verdana"/>
                <a:cs typeface="Verdana"/>
              </a:defRPr>
            </a:lvl4pPr>
            <a:lvl5pPr marL="2057400" indent="-228600">
              <a:buClr>
                <a:srgbClr val="B0BEC6"/>
              </a:buClr>
              <a:buFont typeface="Arial"/>
              <a:buChar char="•"/>
              <a:defRPr sz="1600" spc="0">
                <a:solidFill>
                  <a:srgbClr val="586B79"/>
                </a:solidFill>
                <a:latin typeface="Verdana"/>
                <a:cs typeface="Verdana"/>
              </a:defRPr>
            </a:lvl5p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4" name="Datumsplatzhalter 3"/>
          <p:cNvSpPr>
            <a:spLocks noGrp="1"/>
          </p:cNvSpPr>
          <p:nvPr>
            <p:ph type="dt" sz="half" idx="10"/>
          </p:nvPr>
        </p:nvSpPr>
        <p:spPr/>
        <p:txBody>
          <a:bodyPr/>
          <a:lstStyle>
            <a:lvl1pPr>
              <a:defRPr sz="900"/>
            </a:lvl1pPr>
          </a:lstStyle>
          <a:p>
            <a:r>
              <a:rPr lang="de-DE"/>
              <a:t>© Mag. Sabine Bruch</a:t>
            </a:r>
            <a:endParaRPr lang="de-DE" dirty="0"/>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D53A33-BC36-604D-B014-9CB69070C30A}" type="slidenum">
              <a:rPr lang="de-DE" smtClean="0"/>
              <a:pPr/>
              <a:t>‹Nr.›</a:t>
            </a:fld>
            <a:endParaRPr lang="de-DE"/>
          </a:p>
        </p:txBody>
      </p:sp>
      <p:cxnSp>
        <p:nvCxnSpPr>
          <p:cNvPr id="7" name="Gerade Verbindung 6"/>
          <p:cNvCxnSpPr/>
          <p:nvPr userDrawn="1"/>
        </p:nvCxnSpPr>
        <p:spPr>
          <a:xfrm>
            <a:off x="0" y="6096603"/>
            <a:ext cx="9257862" cy="0"/>
          </a:xfrm>
          <a:prstGeom prst="line">
            <a:avLst/>
          </a:prstGeom>
          <a:ln w="57150" cmpd="sng">
            <a:solidFill>
              <a:srgbClr val="B0BEC6"/>
            </a:solidFill>
          </a:ln>
          <a:effectLst/>
        </p:spPr>
        <p:style>
          <a:lnRef idx="2">
            <a:schemeClr val="accent1"/>
          </a:lnRef>
          <a:fillRef idx="0">
            <a:schemeClr val="accent1"/>
          </a:fillRef>
          <a:effectRef idx="1">
            <a:schemeClr val="accent1"/>
          </a:effectRef>
          <a:fontRef idx="minor">
            <a:schemeClr val="tx1"/>
          </a:fontRef>
        </p:style>
      </p:cxnSp>
      <p:cxnSp>
        <p:nvCxnSpPr>
          <p:cNvPr id="8" name="Gerade Verbindung 7"/>
          <p:cNvCxnSpPr/>
          <p:nvPr userDrawn="1"/>
        </p:nvCxnSpPr>
        <p:spPr>
          <a:xfrm>
            <a:off x="0" y="6149153"/>
            <a:ext cx="9257862" cy="0"/>
          </a:xfrm>
          <a:prstGeom prst="line">
            <a:avLst/>
          </a:prstGeom>
          <a:ln w="57150" cmpd="sng">
            <a:solidFill>
              <a:srgbClr val="586B79"/>
            </a:solidFill>
          </a:ln>
          <a:effectLst/>
        </p:spPr>
        <p:style>
          <a:lnRef idx="2">
            <a:schemeClr val="accent1"/>
          </a:lnRef>
          <a:fillRef idx="0">
            <a:schemeClr val="accent1"/>
          </a:fillRef>
          <a:effectRef idx="1">
            <a:schemeClr val="accent1"/>
          </a:effectRef>
          <a:fontRef idx="minor">
            <a:schemeClr val="tx1"/>
          </a:fontRef>
        </p:style>
      </p:cxnSp>
      <p:cxnSp>
        <p:nvCxnSpPr>
          <p:cNvPr id="9" name="Gerade Verbindung 8"/>
          <p:cNvCxnSpPr/>
          <p:nvPr userDrawn="1"/>
        </p:nvCxnSpPr>
        <p:spPr>
          <a:xfrm>
            <a:off x="0" y="1608305"/>
            <a:ext cx="9257862" cy="0"/>
          </a:xfrm>
          <a:prstGeom prst="line">
            <a:avLst/>
          </a:prstGeom>
          <a:ln w="57150" cmpd="sng">
            <a:solidFill>
              <a:srgbClr val="CFE5F1"/>
            </a:solidFill>
          </a:ln>
          <a:effectLst/>
        </p:spPr>
        <p:style>
          <a:lnRef idx="2">
            <a:schemeClr val="accent1"/>
          </a:lnRef>
          <a:fillRef idx="0">
            <a:schemeClr val="accent1"/>
          </a:fillRef>
          <a:effectRef idx="1">
            <a:schemeClr val="accent1"/>
          </a:effectRef>
          <a:fontRef idx="minor">
            <a:schemeClr val="tx1"/>
          </a:fontRef>
        </p:style>
      </p:cxnSp>
      <p:cxnSp>
        <p:nvCxnSpPr>
          <p:cNvPr id="10" name="Gerade Verbindung 9"/>
          <p:cNvCxnSpPr/>
          <p:nvPr userDrawn="1"/>
        </p:nvCxnSpPr>
        <p:spPr>
          <a:xfrm>
            <a:off x="0" y="1660855"/>
            <a:ext cx="9257862" cy="0"/>
          </a:xfrm>
          <a:prstGeom prst="line">
            <a:avLst/>
          </a:prstGeom>
          <a:ln w="57150" cmpd="sng">
            <a:solidFill>
              <a:srgbClr val="70A3D4"/>
            </a:solidFill>
          </a:ln>
          <a:effectLst/>
        </p:spPr>
        <p:style>
          <a:lnRef idx="2">
            <a:schemeClr val="accent1"/>
          </a:lnRef>
          <a:fillRef idx="0">
            <a:schemeClr val="accent1"/>
          </a:fillRef>
          <a:effectRef idx="1">
            <a:schemeClr val="accent1"/>
          </a:effectRef>
          <a:fontRef idx="minor">
            <a:schemeClr val="tx1"/>
          </a:fontRef>
        </p:style>
      </p:cxnSp>
      <p:pic>
        <p:nvPicPr>
          <p:cNvPr id="11" name="Bild 10" descr="logo_mit_weissraum-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47794" y="160493"/>
            <a:ext cx="2155016" cy="1412776"/>
          </a:xfrm>
          <a:prstGeom prst="rect">
            <a:avLst/>
          </a:prstGeom>
        </p:spPr>
      </p:pic>
    </p:spTree>
    <p:extLst>
      <p:ext uri="{BB962C8B-B14F-4D97-AF65-F5344CB8AC3E}">
        <p14:creationId xmlns:p14="http://schemas.microsoft.com/office/powerpoint/2010/main" val="37943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17" name="Bildplatzhalter 2"/>
          <p:cNvSpPr>
            <a:spLocks noGrp="1"/>
          </p:cNvSpPr>
          <p:nvPr>
            <p:ph type="pic" idx="1"/>
          </p:nvPr>
        </p:nvSpPr>
        <p:spPr>
          <a:xfrm>
            <a:off x="0" y="1725447"/>
            <a:ext cx="9144000" cy="43092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Datumsplatzhalter 3"/>
          <p:cNvSpPr>
            <a:spLocks noGrp="1"/>
          </p:cNvSpPr>
          <p:nvPr>
            <p:ph type="dt" sz="half" idx="10"/>
          </p:nvPr>
        </p:nvSpPr>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r>
              <a:rPr lang="de-DE"/>
              <a:t>© Mag. Sabine Bruch</a:t>
            </a:r>
            <a:endParaRPr lang="de-DE" dirty="0"/>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D53A33-BC36-604D-B014-9CB69070C30A}" type="slidenum">
              <a:rPr lang="de-DE" smtClean="0"/>
              <a:pPr/>
              <a:t>‹Nr.›</a:t>
            </a:fld>
            <a:endParaRPr lang="de-DE"/>
          </a:p>
        </p:txBody>
      </p:sp>
      <p:cxnSp>
        <p:nvCxnSpPr>
          <p:cNvPr id="7" name="Gerade Verbindung 6"/>
          <p:cNvCxnSpPr/>
          <p:nvPr userDrawn="1"/>
        </p:nvCxnSpPr>
        <p:spPr>
          <a:xfrm>
            <a:off x="0" y="6065051"/>
            <a:ext cx="9257862" cy="0"/>
          </a:xfrm>
          <a:prstGeom prst="line">
            <a:avLst/>
          </a:prstGeom>
          <a:ln w="57150" cmpd="sng">
            <a:solidFill>
              <a:srgbClr val="B0BEC6"/>
            </a:solidFill>
          </a:ln>
          <a:effectLst/>
        </p:spPr>
        <p:style>
          <a:lnRef idx="2">
            <a:schemeClr val="accent1"/>
          </a:lnRef>
          <a:fillRef idx="0">
            <a:schemeClr val="accent1"/>
          </a:fillRef>
          <a:effectRef idx="1">
            <a:schemeClr val="accent1"/>
          </a:effectRef>
          <a:fontRef idx="minor">
            <a:schemeClr val="tx1"/>
          </a:fontRef>
        </p:style>
      </p:cxnSp>
      <p:cxnSp>
        <p:nvCxnSpPr>
          <p:cNvPr id="8" name="Gerade Verbindung 7"/>
          <p:cNvCxnSpPr/>
          <p:nvPr userDrawn="1"/>
        </p:nvCxnSpPr>
        <p:spPr>
          <a:xfrm>
            <a:off x="0" y="6117601"/>
            <a:ext cx="9257862" cy="0"/>
          </a:xfrm>
          <a:prstGeom prst="line">
            <a:avLst/>
          </a:prstGeom>
          <a:ln w="57150" cmpd="sng">
            <a:solidFill>
              <a:srgbClr val="586B79"/>
            </a:solidFill>
          </a:ln>
          <a:effectLst/>
        </p:spPr>
        <p:style>
          <a:lnRef idx="2">
            <a:schemeClr val="accent1"/>
          </a:lnRef>
          <a:fillRef idx="0">
            <a:schemeClr val="accent1"/>
          </a:fillRef>
          <a:effectRef idx="1">
            <a:schemeClr val="accent1"/>
          </a:effectRef>
          <a:fontRef idx="minor">
            <a:schemeClr val="tx1"/>
          </a:fontRef>
        </p:style>
      </p:cxnSp>
      <p:sp>
        <p:nvSpPr>
          <p:cNvPr id="13" name="Titel 1"/>
          <p:cNvSpPr>
            <a:spLocks noGrp="1"/>
          </p:cNvSpPr>
          <p:nvPr>
            <p:ph type="title"/>
          </p:nvPr>
        </p:nvSpPr>
        <p:spPr>
          <a:xfrm>
            <a:off x="805794" y="341585"/>
            <a:ext cx="5842000" cy="1129862"/>
          </a:xfrm>
        </p:spPr>
        <p:txBody>
          <a:bodyPr anchor="b">
            <a:noAutofit/>
          </a:bodyPr>
          <a:lstStyle>
            <a:lvl1pPr algn="l">
              <a:defRPr sz="3600" spc="-150">
                <a:solidFill>
                  <a:srgbClr val="586B79"/>
                </a:solidFill>
                <a:latin typeface="Verdana"/>
                <a:cs typeface="Verdana"/>
              </a:defRPr>
            </a:lvl1pPr>
          </a:lstStyle>
          <a:p>
            <a:r>
              <a:rPr lang="de-AT" dirty="0"/>
              <a:t>Mastertitelformat bearbeiten</a:t>
            </a:r>
            <a:endParaRPr lang="de-DE" dirty="0"/>
          </a:p>
        </p:txBody>
      </p:sp>
      <p:cxnSp>
        <p:nvCxnSpPr>
          <p:cNvPr id="14" name="Gerade Verbindung 13"/>
          <p:cNvCxnSpPr/>
          <p:nvPr userDrawn="1"/>
        </p:nvCxnSpPr>
        <p:spPr>
          <a:xfrm>
            <a:off x="0" y="1644109"/>
            <a:ext cx="9257862" cy="0"/>
          </a:xfrm>
          <a:prstGeom prst="line">
            <a:avLst/>
          </a:prstGeom>
          <a:ln w="57150" cmpd="sng">
            <a:solidFill>
              <a:srgbClr val="CFE5F1"/>
            </a:solidFill>
          </a:ln>
          <a:effectLst/>
        </p:spPr>
        <p:style>
          <a:lnRef idx="2">
            <a:schemeClr val="accent1"/>
          </a:lnRef>
          <a:fillRef idx="0">
            <a:schemeClr val="accent1"/>
          </a:fillRef>
          <a:effectRef idx="1">
            <a:schemeClr val="accent1"/>
          </a:effectRef>
          <a:fontRef idx="minor">
            <a:schemeClr val="tx1"/>
          </a:fontRef>
        </p:style>
      </p:cxnSp>
      <p:cxnSp>
        <p:nvCxnSpPr>
          <p:cNvPr id="15" name="Gerade Verbindung 14"/>
          <p:cNvCxnSpPr/>
          <p:nvPr userDrawn="1"/>
        </p:nvCxnSpPr>
        <p:spPr>
          <a:xfrm>
            <a:off x="0" y="1696659"/>
            <a:ext cx="9257862" cy="0"/>
          </a:xfrm>
          <a:prstGeom prst="line">
            <a:avLst/>
          </a:prstGeom>
          <a:ln w="57150" cmpd="sng">
            <a:solidFill>
              <a:srgbClr val="70A3D4"/>
            </a:solidFill>
          </a:ln>
          <a:effectLst/>
        </p:spPr>
        <p:style>
          <a:lnRef idx="2">
            <a:schemeClr val="accent1"/>
          </a:lnRef>
          <a:fillRef idx="0">
            <a:schemeClr val="accent1"/>
          </a:fillRef>
          <a:effectRef idx="1">
            <a:schemeClr val="accent1"/>
          </a:effectRef>
          <a:fontRef idx="minor">
            <a:schemeClr val="tx1"/>
          </a:fontRef>
        </p:style>
      </p:cxnSp>
      <p:pic>
        <p:nvPicPr>
          <p:cNvPr id="16" name="Bild 15" descr="logo_mit_weissraum-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47794" y="160493"/>
            <a:ext cx="2155016" cy="1412776"/>
          </a:xfrm>
          <a:prstGeom prst="rect">
            <a:avLst/>
          </a:prstGeom>
        </p:spPr>
      </p:pic>
    </p:spTree>
    <p:extLst>
      <p:ext uri="{BB962C8B-B14F-4D97-AF65-F5344CB8AC3E}">
        <p14:creationId xmlns:p14="http://schemas.microsoft.com/office/powerpoint/2010/main" val="3923955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normAutofit/>
          </a:bodyPr>
          <a:lstStyle>
            <a:lvl1pPr algn="l">
              <a:defRPr sz="3600" b="1" cap="all">
                <a:solidFill>
                  <a:srgbClr val="586B79"/>
                </a:solidFill>
                <a:latin typeface="Verdana"/>
                <a:cs typeface="Verdana"/>
              </a:defRPr>
            </a:lvl1pPr>
          </a:lstStyle>
          <a:p>
            <a:r>
              <a:rPr lang="de-AT" dirty="0"/>
              <a:t>Mastertitelformat bearbeiten</a:t>
            </a:r>
            <a:endParaRPr lang="de-DE" dirty="0"/>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rgbClr val="B0BEC6"/>
                </a:solidFill>
                <a:latin typeface="Verdana"/>
                <a:cs typeface="Verdana"/>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AT" dirty="0"/>
              <a:t>Mastertextformat bearbeiten</a:t>
            </a:r>
          </a:p>
        </p:txBody>
      </p:sp>
      <p:sp>
        <p:nvSpPr>
          <p:cNvPr id="4" name="Datumsplatzhalter 3"/>
          <p:cNvSpPr>
            <a:spLocks noGrp="1"/>
          </p:cNvSpPr>
          <p:nvPr>
            <p:ph type="dt" sz="half" idx="10"/>
          </p:nvPr>
        </p:nvSpPr>
        <p:spPr>
          <a:xfrm>
            <a:off x="722313" y="6356350"/>
            <a:ext cx="2133600" cy="365125"/>
          </a:xfrm>
        </p:spPr>
        <p:txBody>
          <a:bodyPr/>
          <a:lstStyle/>
          <a:p>
            <a:r>
              <a:rPr lang="de-DE"/>
              <a:t>© Mag. Sabine Bruch</a:t>
            </a:r>
            <a:endParaRPr lang="de-DE" dirty="0"/>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2D53A33-BC36-604D-B014-9CB69070C30A}" type="slidenum">
              <a:rPr lang="de-DE" smtClean="0"/>
              <a:pPr/>
              <a:t>‹Nr.›</a:t>
            </a:fld>
            <a:endParaRPr lang="de-DE"/>
          </a:p>
        </p:txBody>
      </p:sp>
      <p:pic>
        <p:nvPicPr>
          <p:cNvPr id="7" name="Bild 6" descr="logo_mit_weissraum-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47794" y="160493"/>
            <a:ext cx="2155016" cy="1412776"/>
          </a:xfrm>
          <a:prstGeom prst="rect">
            <a:avLst/>
          </a:prstGeom>
        </p:spPr>
      </p:pic>
    </p:spTree>
    <p:extLst>
      <p:ext uri="{BB962C8B-B14F-4D97-AF65-F5344CB8AC3E}">
        <p14:creationId xmlns:p14="http://schemas.microsoft.com/office/powerpoint/2010/main" val="4044931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1" y="344710"/>
            <a:ext cx="6190593" cy="1143000"/>
          </a:xfrm>
        </p:spPr>
        <p:txBody>
          <a:bodyPr anchor="b"/>
          <a:lstStyle>
            <a:lvl1pPr algn="l">
              <a:defRPr sz="3600">
                <a:solidFill>
                  <a:srgbClr val="586B79"/>
                </a:solidFill>
                <a:latin typeface="Verdana"/>
                <a:cs typeface="Verdana"/>
              </a:defRPr>
            </a:lvl1pPr>
          </a:lstStyle>
          <a:p>
            <a:r>
              <a:rPr lang="de-AT" dirty="0"/>
              <a:t>Mastertitelformat bearbeiten</a:t>
            </a:r>
            <a:endParaRPr lang="de-DE" dirty="0"/>
          </a:p>
        </p:txBody>
      </p:sp>
      <p:sp>
        <p:nvSpPr>
          <p:cNvPr id="3" name="Inhaltsplatzhalter 2"/>
          <p:cNvSpPr>
            <a:spLocks noGrp="1"/>
          </p:cNvSpPr>
          <p:nvPr>
            <p:ph sz="half" idx="1"/>
          </p:nvPr>
        </p:nvSpPr>
        <p:spPr>
          <a:xfrm>
            <a:off x="457200" y="1600200"/>
            <a:ext cx="4038600" cy="4525963"/>
          </a:xfrm>
        </p:spPr>
        <p:txBody>
          <a:bodyPr/>
          <a:lstStyle>
            <a:lvl1pPr>
              <a:buClr>
                <a:srgbClr val="70A3D4"/>
              </a:buClr>
              <a:defRPr sz="2800">
                <a:solidFill>
                  <a:srgbClr val="586B79"/>
                </a:solidFill>
              </a:defRPr>
            </a:lvl1pPr>
            <a:lvl2pPr>
              <a:buClr>
                <a:srgbClr val="70A3D4"/>
              </a:buClr>
              <a:defRPr sz="2400">
                <a:solidFill>
                  <a:srgbClr val="586B79"/>
                </a:solidFill>
              </a:defRPr>
            </a:lvl2pPr>
            <a:lvl3pPr>
              <a:defRPr sz="2000">
                <a:solidFill>
                  <a:srgbClr val="586B79"/>
                </a:solidFill>
              </a:defRPr>
            </a:lvl3pPr>
            <a:lvl4pPr>
              <a:defRPr sz="1800">
                <a:solidFill>
                  <a:srgbClr val="586B79"/>
                </a:solidFill>
              </a:defRPr>
            </a:lvl4pPr>
            <a:lvl5pPr>
              <a:defRPr sz="1800">
                <a:solidFill>
                  <a:srgbClr val="586B79"/>
                </a:solidFill>
              </a:defRPr>
            </a:lvl5pPr>
            <a:lvl6pPr>
              <a:defRPr sz="1800"/>
            </a:lvl6pPr>
            <a:lvl7pPr>
              <a:defRPr sz="1800"/>
            </a:lvl7pPr>
            <a:lvl8pPr>
              <a:defRPr sz="1800"/>
            </a:lvl8pPr>
            <a:lvl9pPr>
              <a:defRPr sz="1800"/>
            </a:lvl9p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4" name="Inhaltsplatzhalter 3"/>
          <p:cNvSpPr>
            <a:spLocks noGrp="1"/>
          </p:cNvSpPr>
          <p:nvPr>
            <p:ph sz="half" idx="2"/>
          </p:nvPr>
        </p:nvSpPr>
        <p:spPr>
          <a:xfrm>
            <a:off x="4648200" y="1600200"/>
            <a:ext cx="4038600" cy="4525963"/>
          </a:xfrm>
        </p:spPr>
        <p:txBody>
          <a:bodyPr/>
          <a:lstStyle>
            <a:lvl1pPr>
              <a:buClr>
                <a:srgbClr val="70A3D4"/>
              </a:buClr>
              <a:defRPr sz="2800">
                <a:solidFill>
                  <a:srgbClr val="586B79"/>
                </a:solidFill>
              </a:defRPr>
            </a:lvl1pPr>
            <a:lvl2pPr>
              <a:buClr>
                <a:srgbClr val="70A3D4"/>
              </a:buClr>
              <a:defRPr sz="2400">
                <a:solidFill>
                  <a:srgbClr val="586B79"/>
                </a:solidFill>
              </a:defRPr>
            </a:lvl2pPr>
            <a:lvl3pPr>
              <a:defRPr sz="2000">
                <a:solidFill>
                  <a:srgbClr val="586B79"/>
                </a:solidFill>
              </a:defRPr>
            </a:lvl3pPr>
            <a:lvl4pPr>
              <a:defRPr sz="1800">
                <a:solidFill>
                  <a:srgbClr val="586B79"/>
                </a:solidFill>
              </a:defRPr>
            </a:lvl4pPr>
            <a:lvl5pPr>
              <a:defRPr sz="1800">
                <a:solidFill>
                  <a:srgbClr val="586B79"/>
                </a:solidFill>
              </a:defRPr>
            </a:lvl5pPr>
            <a:lvl6pPr>
              <a:defRPr sz="1800"/>
            </a:lvl6pPr>
            <a:lvl7pPr>
              <a:defRPr sz="1800"/>
            </a:lvl7pPr>
            <a:lvl8pPr>
              <a:defRPr sz="1800"/>
            </a:lvl8pPr>
            <a:lvl9pPr>
              <a:defRPr sz="1800"/>
            </a:lvl9p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5" name="Datumsplatzhalter 4"/>
          <p:cNvSpPr>
            <a:spLocks noGrp="1"/>
          </p:cNvSpPr>
          <p:nvPr>
            <p:ph type="dt" sz="half" idx="10"/>
          </p:nvPr>
        </p:nvSpPr>
        <p:spPr>
          <a:xfrm>
            <a:off x="457200" y="6356350"/>
            <a:ext cx="2133600" cy="365125"/>
          </a:xfrm>
        </p:spPr>
        <p:txBody>
          <a:bodyPr/>
          <a:lstStyle/>
          <a:p>
            <a:r>
              <a:rPr lang="de-DE"/>
              <a:t>© Mag. Sabine Bruch</a:t>
            </a:r>
            <a:endParaRPr lang="de-DE" dirty="0"/>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2D53A33-BC36-604D-B014-9CB69070C30A}" type="slidenum">
              <a:rPr lang="de-DE" smtClean="0"/>
              <a:pPr/>
              <a:t>‹Nr.›</a:t>
            </a:fld>
            <a:endParaRPr lang="de-DE"/>
          </a:p>
        </p:txBody>
      </p:sp>
      <p:pic>
        <p:nvPicPr>
          <p:cNvPr id="8" name="Bild 7" descr="logo_mit_weissraum-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47794" y="160493"/>
            <a:ext cx="2155016" cy="1412776"/>
          </a:xfrm>
          <a:prstGeom prst="rect">
            <a:avLst/>
          </a:prstGeom>
        </p:spPr>
      </p:pic>
    </p:spTree>
    <p:extLst>
      <p:ext uri="{BB962C8B-B14F-4D97-AF65-F5344CB8AC3E}">
        <p14:creationId xmlns:p14="http://schemas.microsoft.com/office/powerpoint/2010/main" val="2429700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652404A-59EA-F548-9215-478AD7DE098D}" type="datetimeFigureOut">
              <a:rPr lang="de-DE" smtClean="0"/>
              <a:pPr/>
              <a:t>15.11.2024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2D53A33-BC36-604D-B014-9CB69070C30A}" type="slidenum">
              <a:rPr lang="de-DE" smtClean="0"/>
              <a:pPr/>
              <a:t>‹Nr.›</a:t>
            </a:fld>
            <a:endParaRPr lang="de-DE"/>
          </a:p>
        </p:txBody>
      </p:sp>
      <p:pic>
        <p:nvPicPr>
          <p:cNvPr id="5" name="Bild 4" descr="logo_mit_weissraum-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47794" y="160493"/>
            <a:ext cx="2155016" cy="1412776"/>
          </a:xfrm>
          <a:prstGeom prst="rect">
            <a:avLst/>
          </a:prstGeom>
        </p:spPr>
      </p:pic>
    </p:spTree>
    <p:extLst>
      <p:ext uri="{BB962C8B-B14F-4D97-AF65-F5344CB8AC3E}">
        <p14:creationId xmlns:p14="http://schemas.microsoft.com/office/powerpoint/2010/main" val="3519571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919930" y="4800600"/>
            <a:ext cx="5486400" cy="566738"/>
          </a:xfrm>
        </p:spPr>
        <p:txBody>
          <a:bodyPr anchor="b"/>
          <a:lstStyle>
            <a:lvl1pPr algn="l">
              <a:defRPr sz="2000" b="1">
                <a:solidFill>
                  <a:srgbClr val="586B79"/>
                </a:solidFill>
                <a:latin typeface="Verdana"/>
                <a:cs typeface="Verdana"/>
              </a:defRPr>
            </a:lvl1pPr>
          </a:lstStyle>
          <a:p>
            <a:r>
              <a:rPr lang="de-AT" dirty="0"/>
              <a:t>Mastertitelformat bearbeiten</a:t>
            </a:r>
            <a:endParaRPr lang="de-DE" dirty="0"/>
          </a:p>
        </p:txBody>
      </p:sp>
      <p:sp>
        <p:nvSpPr>
          <p:cNvPr id="3" name="Bildplatzhalter 2"/>
          <p:cNvSpPr>
            <a:spLocks noGrp="1"/>
          </p:cNvSpPr>
          <p:nvPr>
            <p:ph type="pic" idx="1"/>
          </p:nvPr>
        </p:nvSpPr>
        <p:spPr>
          <a:xfrm>
            <a:off x="919930" y="685472"/>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919930" y="5367338"/>
            <a:ext cx="5486400" cy="804862"/>
          </a:xfrm>
        </p:spPr>
        <p:txBody>
          <a:bodyPr/>
          <a:lstStyle>
            <a:lvl1pPr marL="0" indent="0">
              <a:buNone/>
              <a:defRPr sz="1400">
                <a:solidFill>
                  <a:srgbClr val="586B79"/>
                </a:solidFill>
                <a:latin typeface="Verdana"/>
                <a:cs typeface="Verdan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AT" dirty="0"/>
              <a:t>Mastertextformat bearbeiten</a:t>
            </a:r>
          </a:p>
        </p:txBody>
      </p:sp>
      <p:sp>
        <p:nvSpPr>
          <p:cNvPr id="5" name="Datumsplatzhalter 4"/>
          <p:cNvSpPr>
            <a:spLocks noGrp="1"/>
          </p:cNvSpPr>
          <p:nvPr>
            <p:ph type="dt" sz="half" idx="10"/>
          </p:nvPr>
        </p:nvSpPr>
        <p:spPr>
          <a:xfrm>
            <a:off x="919656" y="6356350"/>
            <a:ext cx="2133600" cy="365125"/>
          </a:xfrm>
        </p:spPr>
        <p:txBody>
          <a:bodyPr/>
          <a:lstStyle/>
          <a:p>
            <a:fld id="{6652404A-59EA-F548-9215-478AD7DE098D}" type="datetimeFigureOut">
              <a:rPr lang="de-DE" smtClean="0"/>
              <a:pPr/>
              <a:t>15.11.2024</a:t>
            </a:fld>
            <a:endParaRPr lang="de-DE"/>
          </a:p>
        </p:txBody>
      </p:sp>
      <p:sp>
        <p:nvSpPr>
          <p:cNvPr id="6" name="Fußzeilenplatzhalter 5"/>
          <p:cNvSpPr>
            <a:spLocks noGrp="1"/>
          </p:cNvSpPr>
          <p:nvPr>
            <p:ph type="ftr" sz="quarter" idx="11"/>
          </p:nvPr>
        </p:nvSpPr>
        <p:spPr>
          <a:xfrm>
            <a:off x="3586656" y="6356350"/>
            <a:ext cx="2895600" cy="365125"/>
          </a:xfrm>
        </p:spPr>
        <p:txBody>
          <a:bodyPr/>
          <a:lstStyle/>
          <a:p>
            <a:endParaRPr lang="de-DE"/>
          </a:p>
        </p:txBody>
      </p:sp>
      <p:sp>
        <p:nvSpPr>
          <p:cNvPr id="7" name="Foliennummernplatzhalter 6"/>
          <p:cNvSpPr>
            <a:spLocks noGrp="1"/>
          </p:cNvSpPr>
          <p:nvPr>
            <p:ph type="sldNum" sz="quarter" idx="12"/>
          </p:nvPr>
        </p:nvSpPr>
        <p:spPr>
          <a:xfrm>
            <a:off x="6866759" y="6356350"/>
            <a:ext cx="1811283" cy="365125"/>
          </a:xfrm>
        </p:spPr>
        <p:txBody>
          <a:bodyPr/>
          <a:lstStyle/>
          <a:p>
            <a:fld id="{B2D53A33-BC36-604D-B014-9CB69070C30A}" type="slidenum">
              <a:rPr lang="de-DE" smtClean="0"/>
              <a:pPr/>
              <a:t>‹Nr.›</a:t>
            </a:fld>
            <a:endParaRPr lang="de-DE"/>
          </a:p>
        </p:txBody>
      </p:sp>
      <p:pic>
        <p:nvPicPr>
          <p:cNvPr id="8" name="Bild 7" descr="logo_mit_weissraum-0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74071" y="229089"/>
            <a:ext cx="2155016" cy="1412776"/>
          </a:xfrm>
          <a:prstGeom prst="rect">
            <a:avLst/>
          </a:prstGeom>
        </p:spPr>
      </p:pic>
      <p:cxnSp>
        <p:nvCxnSpPr>
          <p:cNvPr id="9" name="Gerade Verbindung 8"/>
          <p:cNvCxnSpPr/>
          <p:nvPr userDrawn="1"/>
        </p:nvCxnSpPr>
        <p:spPr>
          <a:xfrm rot="5400000">
            <a:off x="2045140" y="2290386"/>
            <a:ext cx="9257862" cy="0"/>
          </a:xfrm>
          <a:prstGeom prst="line">
            <a:avLst/>
          </a:prstGeom>
          <a:ln w="57150" cmpd="sng">
            <a:solidFill>
              <a:srgbClr val="CFE5F1"/>
            </a:solidFill>
          </a:ln>
          <a:effectLst/>
        </p:spPr>
        <p:style>
          <a:lnRef idx="2">
            <a:schemeClr val="accent1"/>
          </a:lnRef>
          <a:fillRef idx="0">
            <a:schemeClr val="accent1"/>
          </a:fillRef>
          <a:effectRef idx="1">
            <a:schemeClr val="accent1"/>
          </a:effectRef>
          <a:fontRef idx="minor">
            <a:schemeClr val="tx1"/>
          </a:fontRef>
        </p:style>
      </p:cxnSp>
      <p:cxnSp>
        <p:nvCxnSpPr>
          <p:cNvPr id="10" name="Gerade Verbindung 9"/>
          <p:cNvCxnSpPr/>
          <p:nvPr userDrawn="1"/>
        </p:nvCxnSpPr>
        <p:spPr>
          <a:xfrm rot="5400000">
            <a:off x="1992586" y="2229069"/>
            <a:ext cx="9257862" cy="0"/>
          </a:xfrm>
          <a:prstGeom prst="line">
            <a:avLst/>
          </a:prstGeom>
          <a:ln w="57150" cmpd="sng">
            <a:solidFill>
              <a:srgbClr val="70A3D4"/>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2520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sp>
        <p:nvSpPr>
          <p:cNvPr id="3" name="Foliennummernplatzhalter 5"/>
          <p:cNvSpPr txBox="1">
            <a:spLocks/>
          </p:cNvSpPr>
          <p:nvPr userDrawn="1"/>
        </p:nvSpPr>
        <p:spPr>
          <a:xfrm>
            <a:off x="6553200" y="6356350"/>
            <a:ext cx="2133600" cy="365125"/>
          </a:xfrm>
          <a:prstGeom prst="rect">
            <a:avLst/>
          </a:prstGeom>
        </p:spPr>
        <p:txBody>
          <a:bodyPr anchor="ctr"/>
          <a:lstStyle/>
          <a:p>
            <a:pPr algn="r">
              <a:defRPr/>
            </a:pPr>
            <a:r>
              <a:rPr lang="de-AT" sz="1200" dirty="0">
                <a:solidFill>
                  <a:srgbClr val="898989"/>
                </a:solidFill>
                <a:latin typeface="Calibri" pitchFamily="-105" charset="0"/>
                <a:ea typeface="Arial" pitchFamily="-105" charset="0"/>
                <a:cs typeface="Arial" pitchFamily="-105" charset="0"/>
              </a:rPr>
              <a:t>Sabine Bruch</a:t>
            </a:r>
          </a:p>
        </p:txBody>
      </p:sp>
      <p:sp>
        <p:nvSpPr>
          <p:cNvPr id="8" name="Untertitel 2"/>
          <p:cNvSpPr>
            <a:spLocks noGrp="1"/>
          </p:cNvSpPr>
          <p:nvPr>
            <p:ph type="subTitle" idx="13"/>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a:p>
        </p:txBody>
      </p:sp>
      <p:sp>
        <p:nvSpPr>
          <p:cNvPr id="5" name="Fußzeilenplatzhalter 4"/>
          <p:cNvSpPr>
            <a:spLocks noGrp="1"/>
          </p:cNvSpPr>
          <p:nvPr>
            <p:ph type="ftr" sz="quarter" idx="14"/>
          </p:nvPr>
        </p:nvSpPr>
        <p:spPr/>
        <p:txBody>
          <a:bodyPr/>
          <a:lstStyle>
            <a:lvl1pPr>
              <a:defRPr/>
            </a:lvl1pPr>
          </a:lstStyle>
          <a:p>
            <a:pPr>
              <a:defRPr/>
            </a:pPr>
            <a:endParaRPr lang="de-AT"/>
          </a:p>
        </p:txBody>
      </p:sp>
    </p:spTree>
    <p:extLst>
      <p:ext uri="{BB962C8B-B14F-4D97-AF65-F5344CB8AC3E}">
        <p14:creationId xmlns:p14="http://schemas.microsoft.com/office/powerpoint/2010/main" val="3064258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05793" y="274638"/>
            <a:ext cx="7881007" cy="1143000"/>
          </a:xfrm>
          <a:prstGeom prst="rect">
            <a:avLst/>
          </a:prstGeom>
        </p:spPr>
        <p:txBody>
          <a:bodyPr vert="horz" lIns="91440" tIns="45720" rIns="91440" bIns="45720" rtlCol="0" anchor="ctr">
            <a:normAutofit/>
          </a:bodyPr>
          <a:lstStyle/>
          <a:p>
            <a:r>
              <a:rPr lang="de-AT" dirty="0"/>
              <a:t>Mastertitelformat bearbeiten</a:t>
            </a:r>
            <a:endParaRPr lang="de-DE" dirty="0"/>
          </a:p>
        </p:txBody>
      </p:sp>
      <p:sp>
        <p:nvSpPr>
          <p:cNvPr id="3" name="Textplatzhalter 2"/>
          <p:cNvSpPr>
            <a:spLocks noGrp="1"/>
          </p:cNvSpPr>
          <p:nvPr>
            <p:ph type="body" idx="1"/>
          </p:nvPr>
        </p:nvSpPr>
        <p:spPr>
          <a:xfrm>
            <a:off x="805793" y="1600200"/>
            <a:ext cx="7881007" cy="4525963"/>
          </a:xfrm>
          <a:prstGeom prst="rect">
            <a:avLst/>
          </a:prstGeom>
        </p:spPr>
        <p:txBody>
          <a:bodyPr vert="horz" lIns="91440" tIns="45720" rIns="91440" bIns="45720" rtlCol="0">
            <a:normAutofit/>
          </a:bodyPr>
          <a:lstStyle/>
          <a:p>
            <a:pPr lvl="0"/>
            <a:r>
              <a:rPr lang="de-AT" dirty="0"/>
              <a:t>Mastertextformat bearbeiten</a:t>
            </a:r>
          </a:p>
          <a:p>
            <a:pPr lvl="1"/>
            <a:r>
              <a:rPr lang="de-AT" dirty="0"/>
              <a:t>Zweite Ebene</a:t>
            </a:r>
          </a:p>
          <a:p>
            <a:pPr lvl="2"/>
            <a:r>
              <a:rPr lang="de-AT" dirty="0"/>
              <a:t>Dritte Ebene</a:t>
            </a:r>
          </a:p>
          <a:p>
            <a:pPr lvl="3"/>
            <a:r>
              <a:rPr lang="de-AT" dirty="0"/>
              <a:t>Vierte Ebene</a:t>
            </a:r>
          </a:p>
          <a:p>
            <a:pPr lvl="4"/>
            <a:r>
              <a:rPr lang="de-AT" dirty="0"/>
              <a:t>Fünfte Ebene</a:t>
            </a:r>
            <a:endParaRPr lang="de-DE" dirty="0"/>
          </a:p>
        </p:txBody>
      </p:sp>
      <p:sp>
        <p:nvSpPr>
          <p:cNvPr id="4" name="Datumsplatzhalter 3"/>
          <p:cNvSpPr>
            <a:spLocks noGrp="1"/>
          </p:cNvSpPr>
          <p:nvPr>
            <p:ph type="dt" sz="half" idx="2"/>
          </p:nvPr>
        </p:nvSpPr>
        <p:spPr>
          <a:xfrm>
            <a:off x="919656" y="6356350"/>
            <a:ext cx="2133600" cy="365125"/>
          </a:xfrm>
          <a:prstGeom prst="rect">
            <a:avLst/>
          </a:prstGeom>
        </p:spPr>
        <p:txBody>
          <a:bodyPr vert="horz" lIns="91440" tIns="45720" rIns="91440" bIns="45720"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tint val="75000"/>
                  </a:schemeClr>
                </a:solidFill>
              </a:defRPr>
            </a:lvl1pPr>
          </a:lstStyle>
          <a:p>
            <a:r>
              <a:rPr lang="de-DE"/>
              <a:t>© Mag. Sabine Bruch</a:t>
            </a:r>
            <a:endParaRPr lang="de-DE" dirty="0"/>
          </a:p>
        </p:txBody>
      </p:sp>
      <p:sp>
        <p:nvSpPr>
          <p:cNvPr id="5" name="Fußzeilenplatzhalter 4"/>
          <p:cNvSpPr>
            <a:spLocks noGrp="1"/>
          </p:cNvSpPr>
          <p:nvPr>
            <p:ph type="ftr" sz="quarter" idx="3"/>
          </p:nvPr>
        </p:nvSpPr>
        <p:spPr>
          <a:xfrm>
            <a:off x="3586656"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875517" y="6356350"/>
            <a:ext cx="1811283"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53A33-BC36-604D-B014-9CB69070C30A}" type="slidenum">
              <a:rPr lang="de-DE" smtClean="0"/>
              <a:pPr/>
              <a:t>‹Nr.›</a:t>
            </a:fld>
            <a:endParaRPr lang="de-DE"/>
          </a:p>
        </p:txBody>
      </p:sp>
    </p:spTree>
    <p:extLst>
      <p:ext uri="{BB962C8B-B14F-4D97-AF65-F5344CB8AC3E}">
        <p14:creationId xmlns:p14="http://schemas.microsoft.com/office/powerpoint/2010/main" val="3362458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5" r:id="rId6"/>
    <p:sldLayoutId id="2147483657" r:id="rId7"/>
    <p:sldLayoutId id="2147483661" r:id="rId8"/>
  </p:sldLayoutIdLst>
  <p:txStyles>
    <p:titleStyle>
      <a:lvl1pPr algn="l" defTabSz="457200" rtl="0" eaLnBrk="1" latinLnBrk="0" hangingPunct="1">
        <a:spcBef>
          <a:spcPct val="0"/>
        </a:spcBef>
        <a:buNone/>
        <a:defRPr sz="4400" kern="1200">
          <a:solidFill>
            <a:schemeClr val="tx1"/>
          </a:solidFill>
          <a:latin typeface="Verdana"/>
          <a:ea typeface="+mj-ea"/>
          <a:cs typeface="Verdan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iMLgZpq2mrE" TargetMode="External"/><Relationship Id="rId2" Type="http://schemas.openxmlformats.org/officeDocument/2006/relationships/hyperlink" Target="https://www.youtube.com/watch?v=O8Amqt8KjQw"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hyperlink" Target="https://www.bmbwf.gv.at/Themen/schule/bef/qum.html" TargetMode="External"/><Relationship Id="rId2" Type="http://schemas.openxmlformats.org/officeDocument/2006/relationships/hyperlink" Target="https://www.bmbwf.gv.at/Themen/schule/schulsystem/handbuch_schulautonomie.html" TargetMode="External"/><Relationship Id="rId1" Type="http://schemas.openxmlformats.org/officeDocument/2006/relationships/slideLayout" Target="../slideLayouts/slideLayout2.xml"/><Relationship Id="rId5" Type="http://schemas.openxmlformats.org/officeDocument/2006/relationships/hyperlink" Target="https://www.iqesonline.net/at/" TargetMode="External"/><Relationship Id="rId4" Type="http://schemas.openxmlformats.org/officeDocument/2006/relationships/hyperlink" Target="https://www.qms.at/"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vs-ludesch.vobs.at/startseite/" TargetMode="External"/><Relationship Id="rId3" Type="http://schemas.openxmlformats.org/officeDocument/2006/relationships/hyperlink" Target="https://schule-im-aufbruch.de/" TargetMode="External"/><Relationship Id="rId7" Type="http://schemas.openxmlformats.org/officeDocument/2006/relationships/hyperlink" Target="https://zis15.schule.wien.at/" TargetMode="External"/><Relationship Id="rId2" Type="http://schemas.openxmlformats.org/officeDocument/2006/relationships/hyperlink" Target="https://campusruetli.de/category-news/" TargetMode="External"/><Relationship Id="rId1" Type="http://schemas.openxmlformats.org/officeDocument/2006/relationships/slideLayout" Target="../slideLayouts/slideLayout2.xml"/><Relationship Id="rId6" Type="http://schemas.openxmlformats.org/officeDocument/2006/relationships/hyperlink" Target="https://www.schule-am-himmel.at/" TargetMode="External"/><Relationship Id="rId5" Type="http://schemas.openxmlformats.org/officeDocument/2006/relationships/hyperlink" Target="https://www.schule-im-aufbruch.at/" TargetMode="External"/><Relationship Id="rId4" Type="http://schemas.openxmlformats.org/officeDocument/2006/relationships/hyperlink" Target="https://www.rim.uni-rostock.de/" TargetMode="External"/><Relationship Id="rId9" Type="http://schemas.openxmlformats.org/officeDocument/2006/relationships/hyperlink" Target="https://www.schuleamsee.at/schule/"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unesco.at/bildung/unesco-schulen/plakate-zu-menschenrechten-sdgs-und-desinformation" TargetMode="External"/><Relationship Id="rId2" Type="http://schemas.openxmlformats.org/officeDocument/2006/relationships/hyperlink" Target="https://bildung2030.a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7C-j0jFgeaI" TargetMode="External"/><Relationship Id="rId2" Type="http://schemas.openxmlformats.org/officeDocument/2006/relationships/hyperlink" Target="https://www.youtube.com/watch?v=8X3FCyO0Buc&amp;list=PLNFg7FC6LTyA-QDomOlYPbZP915F3wuvL" TargetMode="External"/><Relationship Id="rId1" Type="http://schemas.openxmlformats.org/officeDocument/2006/relationships/slideLayout" Target="../slideLayouts/slideLayout2.xml"/><Relationship Id="rId4" Type="http://schemas.openxmlformats.org/officeDocument/2006/relationships/hyperlink" Target="https://www.youtube.com/watch?v=UioIvMyc1j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643335"/>
            <a:ext cx="7772400" cy="1611588"/>
          </a:xfrm>
        </p:spPr>
        <p:txBody>
          <a:bodyPr>
            <a:normAutofit/>
          </a:bodyPr>
          <a:lstStyle/>
          <a:p>
            <a:r>
              <a:rPr lang="de-DE" sz="4000" dirty="0">
                <a:latin typeface="+mj-lt"/>
              </a:rPr>
              <a:t>Übung 3</a:t>
            </a:r>
            <a:br>
              <a:rPr lang="de-DE" sz="4000" dirty="0">
                <a:latin typeface="+mj-lt"/>
              </a:rPr>
            </a:br>
            <a:r>
              <a:rPr lang="de-DE" sz="4000" dirty="0">
                <a:latin typeface="+mj-lt"/>
              </a:rPr>
              <a:t>Schulentwicklung und Schulevaluation</a:t>
            </a:r>
            <a:endParaRPr lang="de-DE" sz="4000" b="1" dirty="0">
              <a:latin typeface="+mj-lt"/>
            </a:endParaRPr>
          </a:p>
        </p:txBody>
      </p:sp>
      <p:sp>
        <p:nvSpPr>
          <p:cNvPr id="3" name="Untertitel 2"/>
          <p:cNvSpPr>
            <a:spLocks noGrp="1"/>
          </p:cNvSpPr>
          <p:nvPr>
            <p:ph type="subTitle" idx="1"/>
          </p:nvPr>
        </p:nvSpPr>
        <p:spPr>
          <a:xfrm>
            <a:off x="1371600" y="3684751"/>
            <a:ext cx="6400800" cy="1098916"/>
          </a:xfrm>
        </p:spPr>
        <p:txBody>
          <a:bodyPr/>
          <a:lstStyle/>
          <a:p>
            <a:r>
              <a:rPr lang="de-DE" dirty="0">
                <a:solidFill>
                  <a:srgbClr val="586B79"/>
                </a:solidFill>
              </a:rPr>
              <a:t>Sabine Bruch</a:t>
            </a:r>
          </a:p>
          <a:p>
            <a:r>
              <a:rPr lang="de-DE" dirty="0"/>
              <a:t>Wintersemester 2024/25</a:t>
            </a:r>
          </a:p>
        </p:txBody>
      </p:sp>
    </p:spTree>
    <p:extLst>
      <p:ext uri="{BB962C8B-B14F-4D97-AF65-F5344CB8AC3E}">
        <p14:creationId xmlns:p14="http://schemas.microsoft.com/office/powerpoint/2010/main" val="1486380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Schule als gesellschaftliche Institution</a:t>
            </a:r>
          </a:p>
        </p:txBody>
      </p:sp>
      <p:sp>
        <p:nvSpPr>
          <p:cNvPr id="4" name="Rechteck 3"/>
          <p:cNvSpPr/>
          <p:nvPr/>
        </p:nvSpPr>
        <p:spPr>
          <a:xfrm>
            <a:off x="622914" y="1956814"/>
            <a:ext cx="7414662" cy="3877985"/>
          </a:xfrm>
          <a:prstGeom prst="rect">
            <a:avLst/>
          </a:prstGeom>
        </p:spPr>
        <p:txBody>
          <a:bodyPr wrap="square">
            <a:spAutoFit/>
          </a:bodyPr>
          <a:lstStyle/>
          <a:p>
            <a:r>
              <a:rPr lang="de-DE" sz="2400" b="1" dirty="0">
                <a:solidFill>
                  <a:schemeClr val="accent6"/>
                </a:solidFill>
              </a:rPr>
              <a:t>Klassische Funktionen von Schule</a:t>
            </a:r>
          </a:p>
          <a:p>
            <a:endParaRPr lang="de-DE" sz="2400" b="1" dirty="0">
              <a:solidFill>
                <a:schemeClr val="accent6"/>
              </a:solidFill>
            </a:endParaRPr>
          </a:p>
          <a:p>
            <a:pPr marL="285750" indent="-285750">
              <a:buFontTx/>
              <a:buChar char="-"/>
            </a:pPr>
            <a:r>
              <a:rPr lang="de-DE" sz="2000" b="1" dirty="0">
                <a:solidFill>
                  <a:srgbClr val="70A3D4"/>
                </a:solidFill>
              </a:rPr>
              <a:t>Qualifikation</a:t>
            </a:r>
            <a:r>
              <a:rPr lang="de-DE" sz="2000" dirty="0"/>
              <a:t>: Vorbereitung auf spätere Lebensanforderungen in Beruf, Privatleben und gesellschaftlichen Funktionen</a:t>
            </a:r>
          </a:p>
          <a:p>
            <a:pPr marL="285750" indent="-285750">
              <a:buFontTx/>
              <a:buChar char="-"/>
            </a:pPr>
            <a:r>
              <a:rPr lang="de-DE" sz="2000" b="1" dirty="0">
                <a:solidFill>
                  <a:srgbClr val="70A3D4"/>
                </a:solidFill>
              </a:rPr>
              <a:t>Sozialisation</a:t>
            </a:r>
            <a:r>
              <a:rPr lang="de-DE" sz="2000" dirty="0"/>
              <a:t>: Vermittlung gesellschaftlich erwünschten Verhaltens</a:t>
            </a:r>
          </a:p>
          <a:p>
            <a:pPr marL="285750" indent="-285750">
              <a:buFontTx/>
              <a:buChar char="-"/>
            </a:pPr>
            <a:r>
              <a:rPr lang="de-DE" sz="2000" b="1" dirty="0">
                <a:solidFill>
                  <a:srgbClr val="70A3D4"/>
                </a:solidFill>
              </a:rPr>
              <a:t>Selektion</a:t>
            </a:r>
            <a:r>
              <a:rPr lang="de-DE" sz="2000" dirty="0"/>
              <a:t>: Auslese und Zuweisung einer sozialen Position oder Berechtigung</a:t>
            </a:r>
          </a:p>
          <a:p>
            <a:pPr marL="285750" indent="-285750">
              <a:buFontTx/>
              <a:buChar char="-"/>
            </a:pPr>
            <a:r>
              <a:rPr lang="de-DE" sz="2000" b="1" dirty="0">
                <a:solidFill>
                  <a:srgbClr val="70A3D4"/>
                </a:solidFill>
              </a:rPr>
              <a:t>Legitimation</a:t>
            </a:r>
            <a:r>
              <a:rPr lang="de-DE" sz="2000" dirty="0"/>
              <a:t> – Vermittlung gesellschaftlicher Grundwerte zur Sicherung der Loyalität und Integration</a:t>
            </a:r>
          </a:p>
          <a:p>
            <a:pPr marL="285750" indent="-285750">
              <a:buFontTx/>
              <a:buChar char="-"/>
            </a:pPr>
            <a:endParaRPr lang="de-DE" sz="2000" dirty="0"/>
          </a:p>
          <a:p>
            <a:r>
              <a:rPr lang="de-DE" sz="2000" dirty="0"/>
              <a:t>(vgl. Fend 2009)</a:t>
            </a:r>
          </a:p>
          <a:p>
            <a:endParaRPr lang="de-DE" dirty="0"/>
          </a:p>
        </p:txBody>
      </p:sp>
    </p:spTree>
    <p:extLst>
      <p:ext uri="{BB962C8B-B14F-4D97-AF65-F5344CB8AC3E}">
        <p14:creationId xmlns:p14="http://schemas.microsoft.com/office/powerpoint/2010/main" val="3272112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Infos BMBWF</a:t>
            </a:r>
          </a:p>
        </p:txBody>
      </p:sp>
      <p:sp>
        <p:nvSpPr>
          <p:cNvPr id="4" name="Rechteck 3"/>
          <p:cNvSpPr/>
          <p:nvPr/>
        </p:nvSpPr>
        <p:spPr>
          <a:xfrm>
            <a:off x="622914" y="1956814"/>
            <a:ext cx="7414662" cy="3693319"/>
          </a:xfrm>
          <a:prstGeom prst="rect">
            <a:avLst/>
          </a:prstGeom>
        </p:spPr>
        <p:txBody>
          <a:bodyPr wrap="square">
            <a:spAutoFit/>
          </a:bodyPr>
          <a:lstStyle/>
          <a:p>
            <a:r>
              <a:rPr lang="de-DE" dirty="0"/>
              <a:t>BMBWF - III/5 (Qualitätsentwicklung und - </a:t>
            </a:r>
            <a:r>
              <a:rPr lang="de-DE" dirty="0" err="1"/>
              <a:t>sicherung</a:t>
            </a:r>
            <a:r>
              <a:rPr lang="de-DE" dirty="0"/>
              <a:t>): Erlass zum Qualitätsmanagementsystem für Schulen (QMS): Implementierungsphase 2 (Schuljahr 2021/22)</a:t>
            </a:r>
          </a:p>
          <a:p>
            <a:r>
              <a:rPr lang="de-DE" dirty="0"/>
              <a:t>Zuständigkeit: Schulleitung ( + ev. Qualitätsbeauftrage*r an der Schule)</a:t>
            </a:r>
          </a:p>
          <a:p>
            <a:endParaRPr lang="de-DE" dirty="0"/>
          </a:p>
          <a:p>
            <a:r>
              <a:rPr lang="de-DE" b="1" dirty="0">
                <a:solidFill>
                  <a:schemeClr val="accent6"/>
                </a:solidFill>
              </a:rPr>
              <a:t>Wofür brauchen Schulen ein Qualitätsmanagement?</a:t>
            </a:r>
          </a:p>
          <a:p>
            <a:endParaRPr lang="de-DE" dirty="0"/>
          </a:p>
          <a:p>
            <a:r>
              <a:rPr lang="de-DE" dirty="0">
                <a:hlinkClick r:id="rId2"/>
              </a:rPr>
              <a:t>https://www.youtube.com/watch?v=O8Amqt8KjQw</a:t>
            </a:r>
            <a:endParaRPr lang="de-DE" dirty="0"/>
          </a:p>
          <a:p>
            <a:endParaRPr lang="de-DE" dirty="0"/>
          </a:p>
          <a:p>
            <a:endParaRPr lang="de-DE" b="1" dirty="0">
              <a:solidFill>
                <a:schemeClr val="accent6"/>
              </a:solidFill>
            </a:endParaRPr>
          </a:p>
          <a:p>
            <a:r>
              <a:rPr lang="de-DE" b="1" dirty="0">
                <a:solidFill>
                  <a:schemeClr val="accent6"/>
                </a:solidFill>
              </a:rPr>
              <a:t>Qualitätsrahmen für Schulen</a:t>
            </a:r>
          </a:p>
          <a:p>
            <a:r>
              <a:rPr lang="de-DE" dirty="0">
                <a:hlinkClick r:id="rId3"/>
              </a:rPr>
              <a:t>https://www.youtube.com/watch?v=iMLgZpq2mrE</a:t>
            </a:r>
            <a:endParaRPr lang="de-DE" dirty="0"/>
          </a:p>
          <a:p>
            <a:endParaRPr lang="de-DE" dirty="0"/>
          </a:p>
        </p:txBody>
      </p:sp>
    </p:spTree>
    <p:extLst>
      <p:ext uri="{BB962C8B-B14F-4D97-AF65-F5344CB8AC3E}">
        <p14:creationId xmlns:p14="http://schemas.microsoft.com/office/powerpoint/2010/main" val="482377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ewegung, Spiel und Sport in der Schulentwicklung | SpringerLin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208" y="396304"/>
            <a:ext cx="5862909" cy="5368226"/>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feld 1"/>
          <p:cNvSpPr txBox="1"/>
          <p:nvPr/>
        </p:nvSpPr>
        <p:spPr>
          <a:xfrm>
            <a:off x="5762325" y="5285232"/>
            <a:ext cx="2897043" cy="646331"/>
          </a:xfrm>
          <a:prstGeom prst="rect">
            <a:avLst/>
          </a:prstGeom>
          <a:noFill/>
        </p:spPr>
        <p:txBody>
          <a:bodyPr wrap="square" rtlCol="0">
            <a:spAutoFit/>
          </a:bodyPr>
          <a:lstStyle/>
          <a:p>
            <a:r>
              <a:rPr lang="de-DE" i="1" dirty="0">
                <a:solidFill>
                  <a:srgbClr val="586B79"/>
                </a:solidFill>
              </a:rPr>
              <a:t>Trias der Schulentwicklung nach Rolff (2010)</a:t>
            </a:r>
          </a:p>
        </p:txBody>
      </p:sp>
    </p:spTree>
    <p:extLst>
      <p:ext uri="{BB962C8B-B14F-4D97-AF65-F5344CB8AC3E}">
        <p14:creationId xmlns:p14="http://schemas.microsoft.com/office/powerpoint/2010/main" val="3712123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p:cNvSpPr txBox="1"/>
          <p:nvPr/>
        </p:nvSpPr>
        <p:spPr>
          <a:xfrm>
            <a:off x="82296" y="893495"/>
            <a:ext cx="2862072" cy="5970865"/>
          </a:xfrm>
          <a:prstGeom prst="rect">
            <a:avLst/>
          </a:prstGeom>
          <a:noFill/>
          <a:ln>
            <a:solidFill>
              <a:srgbClr val="70A3D4"/>
            </a:solidFill>
            <a:prstDash val="sysDash"/>
          </a:ln>
        </p:spPr>
        <p:txBody>
          <a:bodyPr wrap="square" rtlCol="0">
            <a:spAutoFit/>
          </a:bodyPr>
          <a:lstStyle/>
          <a:p>
            <a:pPr algn="ctr"/>
            <a:r>
              <a:rPr lang="de-DE" b="1" dirty="0">
                <a:solidFill>
                  <a:srgbClr val="70A3D4"/>
                </a:solidFill>
              </a:rPr>
              <a:t>Organisationsentwicklung</a:t>
            </a:r>
            <a:endParaRPr lang="de-DE" dirty="0"/>
          </a:p>
          <a:p>
            <a:endParaRPr lang="de-DE" sz="1400" b="1" dirty="0"/>
          </a:p>
          <a:p>
            <a:r>
              <a:rPr lang="de-DE" sz="1400" b="1" dirty="0"/>
              <a:t>Ressourcen/Infrastruktur</a:t>
            </a:r>
          </a:p>
          <a:p>
            <a:r>
              <a:rPr lang="de-DE" sz="1400" dirty="0"/>
              <a:t>Materielle Rahmenbedingungen</a:t>
            </a:r>
          </a:p>
          <a:p>
            <a:r>
              <a:rPr lang="de-DE" sz="1400" dirty="0"/>
              <a:t>Barrierefreiheit</a:t>
            </a:r>
          </a:p>
          <a:p>
            <a:r>
              <a:rPr lang="de-DE" sz="1400" dirty="0"/>
              <a:t>Räumliche Flexibilität</a:t>
            </a:r>
          </a:p>
          <a:p>
            <a:r>
              <a:rPr lang="de-DE" sz="1400" dirty="0"/>
              <a:t>Differenzierungsmaterial</a:t>
            </a:r>
          </a:p>
          <a:p>
            <a:r>
              <a:rPr lang="de-DE" sz="1400" b="1" dirty="0"/>
              <a:t>Leitung einer Schule</a:t>
            </a:r>
          </a:p>
          <a:p>
            <a:r>
              <a:rPr lang="de-DE" sz="1400" dirty="0"/>
              <a:t>Professionelles Management</a:t>
            </a:r>
          </a:p>
          <a:p>
            <a:r>
              <a:rPr lang="de-DE" sz="1400" dirty="0"/>
              <a:t>Beratende, vernetzende, koordinierende und unterstützende Leitstunden</a:t>
            </a:r>
          </a:p>
          <a:p>
            <a:r>
              <a:rPr lang="de-DE" sz="1400" b="1" dirty="0"/>
              <a:t>Schule als sozialer Raum</a:t>
            </a:r>
          </a:p>
          <a:p>
            <a:r>
              <a:rPr lang="de-DE" sz="1400" dirty="0"/>
              <a:t>Schulklima</a:t>
            </a:r>
          </a:p>
          <a:p>
            <a:r>
              <a:rPr lang="de-DE" sz="1400" dirty="0"/>
              <a:t>Partizipation/Integration/Inklusion</a:t>
            </a:r>
          </a:p>
          <a:p>
            <a:r>
              <a:rPr lang="de-DE" sz="1400" dirty="0"/>
              <a:t>Bildungspartnerschaft (Eltern …)</a:t>
            </a:r>
          </a:p>
          <a:p>
            <a:r>
              <a:rPr lang="de-DE" sz="1400" dirty="0"/>
              <a:t>Vernetzung</a:t>
            </a:r>
          </a:p>
          <a:p>
            <a:r>
              <a:rPr lang="de-DE" sz="1400" b="1" dirty="0"/>
              <a:t>Organisationsstrukturen</a:t>
            </a:r>
          </a:p>
          <a:p>
            <a:r>
              <a:rPr lang="de-DE" sz="1400" dirty="0"/>
              <a:t>Form äußerer Differenzierung</a:t>
            </a:r>
          </a:p>
          <a:p>
            <a:r>
              <a:rPr lang="de-DE" sz="1400" dirty="0"/>
              <a:t>Jahrgangsübergreifender Unterricht</a:t>
            </a:r>
          </a:p>
          <a:p>
            <a:r>
              <a:rPr lang="de-DE" sz="1400" dirty="0"/>
              <a:t>Gestaltung von Übergängen</a:t>
            </a:r>
          </a:p>
          <a:p>
            <a:r>
              <a:rPr lang="de-DE" sz="1400" dirty="0"/>
              <a:t>Ergebnisse</a:t>
            </a:r>
          </a:p>
          <a:p>
            <a:r>
              <a:rPr lang="de-DE" sz="1400" dirty="0"/>
              <a:t>Leitbilder, Schulprogramme, Förderkonzepte</a:t>
            </a:r>
          </a:p>
          <a:p>
            <a:r>
              <a:rPr lang="de-DE" sz="1400" dirty="0"/>
              <a:t>Kooperationen</a:t>
            </a:r>
          </a:p>
          <a:p>
            <a:r>
              <a:rPr lang="de-DE" sz="1400" dirty="0"/>
              <a:t>Evaluation</a:t>
            </a:r>
          </a:p>
          <a:p>
            <a:r>
              <a:rPr lang="de-DE" sz="1400" dirty="0"/>
              <a:t>…</a:t>
            </a:r>
          </a:p>
        </p:txBody>
      </p:sp>
      <p:sp>
        <p:nvSpPr>
          <p:cNvPr id="4" name="Titel 1"/>
          <p:cNvSpPr txBox="1">
            <a:spLocks/>
          </p:cNvSpPr>
          <p:nvPr/>
        </p:nvSpPr>
        <p:spPr>
          <a:xfrm>
            <a:off x="169164" y="341585"/>
            <a:ext cx="8412480" cy="499663"/>
          </a:xfrm>
          <a:prstGeom prst="rect">
            <a:avLst/>
          </a:prstGeom>
        </p:spPr>
        <p:txBody>
          <a:bodyPr/>
          <a:lstStyle>
            <a:lvl1pPr algn="l" defTabSz="457200" rtl="0" eaLnBrk="1" latinLnBrk="0" hangingPunct="1">
              <a:spcBef>
                <a:spcPct val="0"/>
              </a:spcBef>
              <a:buNone/>
              <a:defRPr sz="4400" kern="1200">
                <a:solidFill>
                  <a:schemeClr val="tx1"/>
                </a:solidFill>
                <a:latin typeface="Verdana"/>
                <a:ea typeface="+mj-ea"/>
                <a:cs typeface="Verdana"/>
              </a:defRPr>
            </a:lvl1pPr>
          </a:lstStyle>
          <a:p>
            <a:r>
              <a:rPr lang="de-DE" sz="2400" b="1" dirty="0">
                <a:solidFill>
                  <a:srgbClr val="70A3D4"/>
                </a:solidFill>
                <a:latin typeface="+mj-lt"/>
              </a:rPr>
              <a:t>Trias der Schulentwicklung nach Rolff (2010)</a:t>
            </a:r>
          </a:p>
        </p:txBody>
      </p:sp>
      <p:sp>
        <p:nvSpPr>
          <p:cNvPr id="5" name="Textfeld 4"/>
          <p:cNvSpPr txBox="1"/>
          <p:nvPr/>
        </p:nvSpPr>
        <p:spPr>
          <a:xfrm>
            <a:off x="2944368" y="893495"/>
            <a:ext cx="2862072" cy="5755422"/>
          </a:xfrm>
          <a:prstGeom prst="rect">
            <a:avLst/>
          </a:prstGeom>
          <a:noFill/>
          <a:ln>
            <a:solidFill>
              <a:schemeClr val="accent6"/>
            </a:solidFill>
            <a:prstDash val="sysDash"/>
          </a:ln>
        </p:spPr>
        <p:txBody>
          <a:bodyPr wrap="square" rtlCol="0">
            <a:spAutoFit/>
          </a:bodyPr>
          <a:lstStyle/>
          <a:p>
            <a:pPr algn="ctr"/>
            <a:r>
              <a:rPr lang="de-DE" b="1" dirty="0">
                <a:solidFill>
                  <a:schemeClr val="accent6"/>
                </a:solidFill>
              </a:rPr>
              <a:t>Personalentwicklung</a:t>
            </a:r>
            <a:endParaRPr lang="de-DE" dirty="0">
              <a:solidFill>
                <a:schemeClr val="accent6"/>
              </a:solidFill>
            </a:endParaRPr>
          </a:p>
          <a:p>
            <a:endParaRPr lang="de-DE" sz="1400" b="1" dirty="0"/>
          </a:p>
          <a:p>
            <a:r>
              <a:rPr lang="de-DE" sz="1400" b="1" dirty="0"/>
              <a:t>Ressourcen/Infrastruktur</a:t>
            </a:r>
          </a:p>
          <a:p>
            <a:r>
              <a:rPr lang="de-DE" sz="1400" dirty="0"/>
              <a:t>Grundversorgung mit Lehrkräften</a:t>
            </a:r>
          </a:p>
          <a:p>
            <a:endParaRPr lang="de-DE" sz="1400" dirty="0"/>
          </a:p>
          <a:p>
            <a:r>
              <a:rPr lang="de-DE" sz="1400" b="1" dirty="0"/>
              <a:t>Kooperation von Lehrkräften</a:t>
            </a:r>
          </a:p>
          <a:p>
            <a:r>
              <a:rPr lang="de-DE" sz="1400" dirty="0"/>
              <a:t>Voraussetzungen/Erwartungen/Bereitschaft</a:t>
            </a:r>
          </a:p>
          <a:p>
            <a:r>
              <a:rPr lang="de-DE" sz="1400" dirty="0"/>
              <a:t>Kollegiale Hospitation</a:t>
            </a:r>
          </a:p>
          <a:p>
            <a:r>
              <a:rPr lang="de-DE" sz="1400" dirty="0" err="1"/>
              <a:t>Teamteaching</a:t>
            </a:r>
            <a:endParaRPr lang="de-DE" sz="1400" dirty="0"/>
          </a:p>
          <a:p>
            <a:r>
              <a:rPr lang="de-DE" sz="1400" dirty="0"/>
              <a:t>Teamentwicklung</a:t>
            </a:r>
          </a:p>
          <a:p>
            <a:endParaRPr lang="de-DE" sz="1400" dirty="0"/>
          </a:p>
          <a:p>
            <a:r>
              <a:rPr lang="de-DE" sz="1400" b="1" dirty="0"/>
              <a:t>Professionalisierung</a:t>
            </a:r>
          </a:p>
          <a:p>
            <a:r>
              <a:rPr lang="de-DE" sz="1400" dirty="0"/>
              <a:t>Studium</a:t>
            </a:r>
          </a:p>
          <a:p>
            <a:r>
              <a:rPr lang="de-DE" sz="1400" dirty="0"/>
              <a:t>Kollegiale Beratung/Teamcoaching</a:t>
            </a:r>
          </a:p>
          <a:p>
            <a:r>
              <a:rPr lang="de-DE" sz="1400" dirty="0"/>
              <a:t>Kommunikationstraining</a:t>
            </a:r>
          </a:p>
          <a:p>
            <a:r>
              <a:rPr lang="de-DE" sz="1400" dirty="0"/>
              <a:t>Lehrer*innen-Feedback</a:t>
            </a:r>
          </a:p>
          <a:p>
            <a:r>
              <a:rPr lang="de-DE" sz="1400" dirty="0"/>
              <a:t>Supervision/Coaching</a:t>
            </a:r>
          </a:p>
          <a:p>
            <a:r>
              <a:rPr lang="de-DE" sz="1400" dirty="0"/>
              <a:t>Zielvereinbarungen</a:t>
            </a:r>
          </a:p>
          <a:p>
            <a:endParaRPr lang="de-DE" sz="1400" dirty="0"/>
          </a:p>
          <a:p>
            <a:r>
              <a:rPr lang="de-DE" sz="1400" b="1" dirty="0"/>
              <a:t>Ergebnisse</a:t>
            </a:r>
          </a:p>
          <a:p>
            <a:r>
              <a:rPr lang="de-DE" sz="1400" dirty="0"/>
              <a:t>Auswirkungen Schulklima?</a:t>
            </a:r>
          </a:p>
          <a:p>
            <a:r>
              <a:rPr lang="de-DE" sz="1400" dirty="0"/>
              <a:t>Auswirkungen Lernergebnisse </a:t>
            </a:r>
            <a:r>
              <a:rPr lang="de-DE" sz="1400" dirty="0" err="1"/>
              <a:t>SuS</a:t>
            </a:r>
            <a:endParaRPr lang="de-DE" sz="1400" dirty="0"/>
          </a:p>
          <a:p>
            <a:r>
              <a:rPr lang="de-DE" sz="1400" dirty="0"/>
              <a:t>Haltung</a:t>
            </a:r>
          </a:p>
          <a:p>
            <a:endParaRPr lang="de-DE" sz="1400" dirty="0"/>
          </a:p>
          <a:p>
            <a:r>
              <a:rPr lang="de-DE" sz="1400" dirty="0"/>
              <a:t>…</a:t>
            </a:r>
          </a:p>
        </p:txBody>
      </p:sp>
      <p:sp>
        <p:nvSpPr>
          <p:cNvPr id="6" name="Textfeld 5"/>
          <p:cNvSpPr txBox="1"/>
          <p:nvPr/>
        </p:nvSpPr>
        <p:spPr>
          <a:xfrm>
            <a:off x="5806440" y="893495"/>
            <a:ext cx="2944368" cy="5755422"/>
          </a:xfrm>
          <a:prstGeom prst="rect">
            <a:avLst/>
          </a:prstGeom>
          <a:noFill/>
          <a:ln>
            <a:solidFill>
              <a:srgbClr val="586B79"/>
            </a:solidFill>
            <a:prstDash val="sysDash"/>
          </a:ln>
        </p:spPr>
        <p:txBody>
          <a:bodyPr wrap="square" rtlCol="0">
            <a:spAutoFit/>
          </a:bodyPr>
          <a:lstStyle/>
          <a:p>
            <a:pPr algn="ctr"/>
            <a:r>
              <a:rPr lang="de-DE" b="1" dirty="0">
                <a:solidFill>
                  <a:srgbClr val="586B79"/>
                </a:solidFill>
              </a:rPr>
              <a:t>Unterrichtsentwicklung</a:t>
            </a:r>
            <a:endParaRPr lang="de-DE" dirty="0">
              <a:solidFill>
                <a:srgbClr val="586B79"/>
              </a:solidFill>
            </a:endParaRPr>
          </a:p>
          <a:p>
            <a:endParaRPr lang="de-DE" sz="1400" b="1" dirty="0"/>
          </a:p>
          <a:p>
            <a:r>
              <a:rPr lang="de-DE" sz="1400" b="1" dirty="0"/>
              <a:t>Ressourcen/Infrastruktur</a:t>
            </a:r>
            <a:endParaRPr lang="de-DE" sz="1400" dirty="0"/>
          </a:p>
          <a:p>
            <a:r>
              <a:rPr lang="de-DE" sz="1400" dirty="0"/>
              <a:t>Raum</a:t>
            </a:r>
          </a:p>
          <a:p>
            <a:r>
              <a:rPr lang="de-DE" sz="1400" dirty="0"/>
              <a:t>Ausstattung</a:t>
            </a:r>
          </a:p>
          <a:p>
            <a:r>
              <a:rPr lang="de-DE" sz="1400" dirty="0"/>
              <a:t>Materialien</a:t>
            </a:r>
          </a:p>
          <a:p>
            <a:r>
              <a:rPr lang="de-DE" sz="1400" dirty="0"/>
              <a:t>…</a:t>
            </a:r>
          </a:p>
          <a:p>
            <a:r>
              <a:rPr lang="de-DE" sz="1400" b="1" dirty="0"/>
              <a:t>Schulklasse als sozialer Raum</a:t>
            </a:r>
          </a:p>
          <a:p>
            <a:r>
              <a:rPr lang="de-DE" sz="1400" dirty="0"/>
              <a:t>Schülerorientierung</a:t>
            </a:r>
          </a:p>
          <a:p>
            <a:r>
              <a:rPr lang="de-DE" sz="1400" dirty="0"/>
              <a:t>Klassenklima</a:t>
            </a:r>
          </a:p>
          <a:p>
            <a:r>
              <a:rPr lang="de-DE" sz="1400" dirty="0"/>
              <a:t>…</a:t>
            </a:r>
          </a:p>
          <a:p>
            <a:r>
              <a:rPr lang="de-DE" sz="1400" b="1" dirty="0"/>
              <a:t>Klassenführung</a:t>
            </a:r>
          </a:p>
          <a:p>
            <a:r>
              <a:rPr lang="de-DE" sz="1400" dirty="0" err="1"/>
              <a:t>Classroom</a:t>
            </a:r>
            <a:r>
              <a:rPr lang="de-DE" sz="1400" dirty="0"/>
              <a:t>-Management</a:t>
            </a:r>
          </a:p>
          <a:p>
            <a:r>
              <a:rPr lang="de-DE" sz="1400" dirty="0"/>
              <a:t>Lernkultur</a:t>
            </a:r>
          </a:p>
          <a:p>
            <a:r>
              <a:rPr lang="de-DE" sz="1400" b="1" dirty="0"/>
              <a:t>…</a:t>
            </a:r>
            <a:endParaRPr lang="de-DE" sz="1400" dirty="0"/>
          </a:p>
          <a:p>
            <a:r>
              <a:rPr lang="de-DE" sz="1400" b="1" dirty="0"/>
              <a:t>Didaktik</a:t>
            </a:r>
          </a:p>
          <a:p>
            <a:r>
              <a:rPr lang="de-DE" sz="1400" dirty="0"/>
              <a:t>überfachliches Lernen</a:t>
            </a:r>
          </a:p>
          <a:p>
            <a:r>
              <a:rPr lang="de-DE" sz="1400" dirty="0"/>
              <a:t>erweiterte Unterrichtsformen</a:t>
            </a:r>
          </a:p>
          <a:p>
            <a:r>
              <a:rPr lang="de-DE" sz="1400" dirty="0"/>
              <a:t>…</a:t>
            </a:r>
          </a:p>
          <a:p>
            <a:r>
              <a:rPr lang="de-DE" sz="1400" b="1" dirty="0"/>
              <a:t>Methodik</a:t>
            </a:r>
          </a:p>
          <a:p>
            <a:r>
              <a:rPr lang="de-DE" sz="1400" dirty="0"/>
              <a:t>Methodentraining</a:t>
            </a:r>
          </a:p>
          <a:p>
            <a:r>
              <a:rPr lang="de-DE" sz="1400" dirty="0"/>
              <a:t>…</a:t>
            </a:r>
          </a:p>
          <a:p>
            <a:r>
              <a:rPr lang="de-DE" sz="1400" b="1" dirty="0"/>
              <a:t>Differenzierung und Individualisierung</a:t>
            </a:r>
          </a:p>
          <a:p>
            <a:r>
              <a:rPr lang="de-DE" sz="1400" dirty="0"/>
              <a:t>Selbstlernfähigkeit</a:t>
            </a:r>
          </a:p>
          <a:p>
            <a:r>
              <a:rPr lang="de-DE" sz="1400" b="1" dirty="0"/>
              <a:t>Ergebnisse …</a:t>
            </a:r>
            <a:endParaRPr lang="de-DE" sz="1400" dirty="0"/>
          </a:p>
        </p:txBody>
      </p:sp>
    </p:spTree>
    <p:extLst>
      <p:ext uri="{BB962C8B-B14F-4D97-AF65-F5344CB8AC3E}">
        <p14:creationId xmlns:p14="http://schemas.microsoft.com/office/powerpoint/2010/main" val="1193315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ea typeface="Calibri"/>
              </a:rPr>
              <a:t>Unterrichtsentwicklung</a:t>
            </a:r>
            <a:endParaRPr lang="de-DE" sz="3200" b="1" dirty="0">
              <a:solidFill>
                <a:srgbClr val="70A3D4"/>
              </a:solidFill>
              <a:latin typeface="+mj-lt"/>
            </a:endParaRPr>
          </a:p>
        </p:txBody>
      </p:sp>
      <p:sp>
        <p:nvSpPr>
          <p:cNvPr id="4" name="Rechteck 3"/>
          <p:cNvSpPr/>
          <p:nvPr/>
        </p:nvSpPr>
        <p:spPr>
          <a:xfrm>
            <a:off x="384609" y="1661600"/>
            <a:ext cx="8374782" cy="4493538"/>
          </a:xfrm>
          <a:prstGeom prst="rect">
            <a:avLst/>
          </a:prstGeom>
        </p:spPr>
        <p:txBody>
          <a:bodyPr wrap="square" lIns="91440" tIns="45720" rIns="91440" bIns="45720" anchor="t">
            <a:spAutoFit/>
          </a:bodyPr>
          <a:lstStyle/>
          <a:p>
            <a:r>
              <a:rPr lang="de-DE" sz="2400" b="1" dirty="0">
                <a:solidFill>
                  <a:schemeClr val="tx2"/>
                </a:solidFill>
              </a:rPr>
              <a:t>In welchen Bereichen des Unterrichts sehen Sie Potenzial zur Weiterentwicklung?</a:t>
            </a:r>
            <a:endParaRPr lang="de-DE" sz="2400" b="1" dirty="0">
              <a:solidFill>
                <a:schemeClr val="tx2"/>
              </a:solidFill>
              <a:ea typeface="Calibri"/>
              <a:cs typeface="Calibri"/>
            </a:endParaRPr>
          </a:p>
          <a:p>
            <a:endParaRPr lang="de-DE" b="1" dirty="0">
              <a:solidFill>
                <a:schemeClr val="accent6"/>
              </a:solidFill>
              <a:ea typeface="Calibri"/>
              <a:cs typeface="Calibri"/>
            </a:endParaRPr>
          </a:p>
          <a:p>
            <a:r>
              <a:rPr lang="de-DE" sz="2000" dirty="0">
                <a:solidFill>
                  <a:schemeClr val="accent6"/>
                </a:solidFill>
                <a:ea typeface="Calibri"/>
                <a:cs typeface="Calibri"/>
              </a:rPr>
              <a:t>Sammeln Sie Ihre Überlegungen und teilen Sie diese auf einem A3-Blatt nach dem Think-Pair-Share- Prinzip!</a:t>
            </a:r>
          </a:p>
          <a:p>
            <a:endParaRPr lang="de-DE" sz="2000" dirty="0">
              <a:solidFill>
                <a:schemeClr val="accent6"/>
              </a:solidFill>
              <a:ea typeface="Calibri"/>
              <a:cs typeface="Calibri"/>
            </a:endParaRPr>
          </a:p>
          <a:p>
            <a:r>
              <a:rPr lang="de-DE" sz="2000" dirty="0">
                <a:solidFill>
                  <a:schemeClr val="accent6"/>
                </a:solidFill>
                <a:ea typeface="Calibri"/>
                <a:cs typeface="Calibri"/>
              </a:rPr>
              <a:t>Welche Maßnahmen, Interventionen etc. müssen Sie setzen, um die Entwicklung voranzutreiben bzw. die Ziele zu erreichen?</a:t>
            </a:r>
          </a:p>
          <a:p>
            <a:endParaRPr lang="de-DE" sz="2400" b="1" dirty="0">
              <a:solidFill>
                <a:schemeClr val="accent6"/>
              </a:solidFill>
              <a:ea typeface="Calibri"/>
              <a:cs typeface="Calibri"/>
            </a:endParaRPr>
          </a:p>
          <a:p>
            <a:r>
              <a:rPr lang="de-DE" sz="2400" b="1" dirty="0">
                <a:solidFill>
                  <a:schemeClr val="accent6"/>
                </a:solidFill>
                <a:ea typeface="Calibri"/>
                <a:cs typeface="Calibri"/>
              </a:rPr>
              <a:t>Stellen Sie ein Entwicklungsprojekt im Plenum vor!</a:t>
            </a:r>
          </a:p>
          <a:p>
            <a:endParaRPr lang="de-DE" sz="2400" b="1" dirty="0">
              <a:solidFill>
                <a:schemeClr val="accent6"/>
              </a:solidFill>
              <a:ea typeface="Calibri"/>
              <a:cs typeface="Calibri"/>
            </a:endParaRPr>
          </a:p>
          <a:p>
            <a:r>
              <a:rPr lang="de-DE" sz="2400" b="1" dirty="0">
                <a:solidFill>
                  <a:schemeClr val="accent6"/>
                </a:solidFill>
                <a:ea typeface="Calibri"/>
                <a:cs typeface="Calibri"/>
              </a:rPr>
              <a:t>Welche Möglichkeiten der Qualitätssicherung sehen Sie für Ihr Projekt?</a:t>
            </a:r>
          </a:p>
        </p:txBody>
      </p:sp>
    </p:spTree>
    <p:extLst>
      <p:ext uri="{BB962C8B-B14F-4D97-AF65-F5344CB8AC3E}">
        <p14:creationId xmlns:p14="http://schemas.microsoft.com/office/powerpoint/2010/main" val="3412232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3828783" y="3244334"/>
            <a:ext cx="1739772" cy="369332"/>
          </a:xfrm>
          <a:prstGeom prst="rect">
            <a:avLst/>
          </a:prstGeom>
        </p:spPr>
        <p:txBody>
          <a:bodyPr wrap="none">
            <a:spAutoFit/>
          </a:bodyPr>
          <a:lstStyle/>
          <a:p>
            <a:r>
              <a:rPr lang="de-AT" dirty="0">
                <a:solidFill>
                  <a:schemeClr val="accent1"/>
                </a:solidFill>
                <a:effectLst>
                  <a:outerShdw blurRad="38100" dist="38100" dir="2700000" algn="tl">
                    <a:srgbClr val="DDDDDD"/>
                  </a:outerShdw>
                </a:effectLst>
                <a:latin typeface="Calibri" charset="0"/>
              </a:rPr>
              <a:t>Screenshot QMS</a:t>
            </a:r>
            <a:endParaRPr lang="de-DE" dirty="0"/>
          </a:p>
        </p:txBody>
      </p:sp>
      <p:pic>
        <p:nvPicPr>
          <p:cNvPr id="2" name="Grafik 1"/>
          <p:cNvPicPr>
            <a:picLocks noChangeAspect="1"/>
          </p:cNvPicPr>
          <p:nvPr/>
        </p:nvPicPr>
        <p:blipFill>
          <a:blip r:embed="rId2"/>
          <a:stretch>
            <a:fillRect/>
          </a:stretch>
        </p:blipFill>
        <p:spPr>
          <a:xfrm>
            <a:off x="138008" y="758952"/>
            <a:ext cx="9005992" cy="5065870"/>
          </a:xfrm>
          <a:prstGeom prst="rect">
            <a:avLst/>
          </a:prstGeom>
        </p:spPr>
      </p:pic>
    </p:spTree>
    <p:extLst>
      <p:ext uri="{BB962C8B-B14F-4D97-AF65-F5344CB8AC3E}">
        <p14:creationId xmlns:p14="http://schemas.microsoft.com/office/powerpoint/2010/main" val="3968436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Infos BMBWF</a:t>
            </a:r>
          </a:p>
        </p:txBody>
      </p:sp>
      <p:sp>
        <p:nvSpPr>
          <p:cNvPr id="4" name="Rechteck 3"/>
          <p:cNvSpPr/>
          <p:nvPr/>
        </p:nvSpPr>
        <p:spPr>
          <a:xfrm>
            <a:off x="622914" y="1956814"/>
            <a:ext cx="7414662" cy="3693319"/>
          </a:xfrm>
          <a:prstGeom prst="rect">
            <a:avLst/>
          </a:prstGeom>
        </p:spPr>
        <p:txBody>
          <a:bodyPr wrap="square">
            <a:spAutoFit/>
          </a:bodyPr>
          <a:lstStyle/>
          <a:p>
            <a:endParaRPr lang="de-DE" dirty="0"/>
          </a:p>
          <a:p>
            <a:r>
              <a:rPr lang="de-DE" dirty="0"/>
              <a:t>Handbuch Schulautonomie:</a:t>
            </a:r>
          </a:p>
          <a:p>
            <a:r>
              <a:rPr lang="de-DE" dirty="0">
                <a:hlinkClick r:id="rId2"/>
              </a:rPr>
              <a:t>https://www.bmbwf.gv.at/Themen/schule/schulsystem/handbuch_schulautonomie.html</a:t>
            </a:r>
            <a:endParaRPr lang="de-DE" dirty="0"/>
          </a:p>
          <a:p>
            <a:endParaRPr lang="de-DE" dirty="0"/>
          </a:p>
          <a:p>
            <a:r>
              <a:rPr lang="de-DE" dirty="0"/>
              <a:t>Qualitätsmanagement:</a:t>
            </a:r>
          </a:p>
          <a:p>
            <a:r>
              <a:rPr lang="de-DE" dirty="0">
                <a:hlinkClick r:id="rId3"/>
              </a:rPr>
              <a:t>https://www.bmbwf.gv.at/Themen/schule/bef/qum.html</a:t>
            </a:r>
            <a:endParaRPr lang="de-DE" dirty="0"/>
          </a:p>
          <a:p>
            <a:endParaRPr lang="de-DE" dirty="0"/>
          </a:p>
          <a:p>
            <a:r>
              <a:rPr lang="de-DE" dirty="0">
                <a:hlinkClick r:id="rId4"/>
              </a:rPr>
              <a:t>https://www.qms.at/</a:t>
            </a:r>
            <a:endParaRPr lang="de-DE" dirty="0"/>
          </a:p>
          <a:p>
            <a:endParaRPr lang="de-DE" dirty="0"/>
          </a:p>
          <a:p>
            <a:r>
              <a:rPr lang="de-DE" dirty="0">
                <a:hlinkClick r:id="rId5"/>
              </a:rPr>
              <a:t>https://www.iqesonline.net/at/</a:t>
            </a:r>
            <a:endParaRPr lang="de-DE" dirty="0"/>
          </a:p>
          <a:p>
            <a:endParaRPr lang="de-DE" dirty="0"/>
          </a:p>
          <a:p>
            <a:endParaRPr lang="de-DE" dirty="0"/>
          </a:p>
        </p:txBody>
      </p:sp>
    </p:spTree>
    <p:extLst>
      <p:ext uri="{BB962C8B-B14F-4D97-AF65-F5344CB8AC3E}">
        <p14:creationId xmlns:p14="http://schemas.microsoft.com/office/powerpoint/2010/main" val="1895026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Überblick Schulentwicklung</a:t>
            </a:r>
            <a:endParaRPr lang="de-DE" dirty="0"/>
          </a:p>
        </p:txBody>
      </p:sp>
      <p:sp>
        <p:nvSpPr>
          <p:cNvPr id="4" name="Rechteck 3"/>
          <p:cNvSpPr/>
          <p:nvPr/>
        </p:nvSpPr>
        <p:spPr>
          <a:xfrm>
            <a:off x="474324" y="1899664"/>
            <a:ext cx="8374782" cy="3785652"/>
          </a:xfrm>
          <a:prstGeom prst="rect">
            <a:avLst/>
          </a:prstGeom>
        </p:spPr>
        <p:txBody>
          <a:bodyPr wrap="square" lIns="91440" tIns="45720" rIns="91440" bIns="45720" anchor="t">
            <a:spAutoFit/>
          </a:bodyPr>
          <a:lstStyle/>
          <a:p>
            <a:r>
              <a:rPr lang="de-DE" sz="2400" b="1" dirty="0">
                <a:solidFill>
                  <a:schemeClr val="accent6"/>
                </a:solidFill>
                <a:ea typeface="Calibri"/>
                <a:cs typeface="Calibri"/>
              </a:rPr>
              <a:t>Bilden Sie vier Gruppen! Recherchieren Sie ...</a:t>
            </a:r>
          </a:p>
          <a:p>
            <a:endParaRPr lang="de-DE" sz="2400" b="1" dirty="0">
              <a:solidFill>
                <a:schemeClr val="tx2"/>
              </a:solidFill>
              <a:ea typeface="Calibri"/>
              <a:cs typeface="Calibri"/>
            </a:endParaRPr>
          </a:p>
          <a:p>
            <a:pPr marL="457200" indent="-457200">
              <a:buAutoNum type="arabicPeriod"/>
            </a:pPr>
            <a:r>
              <a:rPr lang="de-DE" sz="2400" dirty="0">
                <a:solidFill>
                  <a:schemeClr val="tx2"/>
                </a:solidFill>
                <a:ea typeface="Calibri"/>
                <a:cs typeface="Calibri"/>
              </a:rPr>
              <a:t>Gruppe – „Zwei </a:t>
            </a:r>
            <a:r>
              <a:rPr lang="de-DE" sz="2400" dirty="0" err="1">
                <a:solidFill>
                  <a:schemeClr val="tx2"/>
                </a:solidFill>
                <a:ea typeface="Calibri"/>
                <a:cs typeface="Calibri"/>
              </a:rPr>
              <a:t>Good</a:t>
            </a:r>
            <a:r>
              <a:rPr lang="de-DE" sz="2400" dirty="0">
                <a:solidFill>
                  <a:schemeClr val="tx2"/>
                </a:solidFill>
                <a:ea typeface="Calibri"/>
                <a:cs typeface="Calibri"/>
              </a:rPr>
              <a:t>-Practice Beispiele"; Bereiche der Schulentwicklung</a:t>
            </a:r>
          </a:p>
          <a:p>
            <a:pPr marL="457200" indent="-457200">
              <a:buAutoNum type="arabicPeriod"/>
            </a:pPr>
            <a:r>
              <a:rPr lang="de-DE" sz="2400" dirty="0">
                <a:solidFill>
                  <a:schemeClr val="tx2"/>
                </a:solidFill>
                <a:ea typeface="Calibri"/>
                <a:cs typeface="Calibri"/>
              </a:rPr>
              <a:t>Gruppe – Preise und Auszeichnungen; Welche Gibt es? Kriterien?</a:t>
            </a:r>
          </a:p>
          <a:p>
            <a:pPr marL="457200" indent="-457200">
              <a:buAutoNum type="arabicPeriod"/>
            </a:pPr>
            <a:r>
              <a:rPr lang="de-DE" sz="2400" dirty="0">
                <a:solidFill>
                  <a:schemeClr val="tx2"/>
                </a:solidFill>
                <a:ea typeface="Calibri"/>
                <a:cs typeface="Calibri"/>
              </a:rPr>
              <a:t>Gruppe - Gütesiegelschulen; Bereiche der Schulentwicklung</a:t>
            </a:r>
          </a:p>
          <a:p>
            <a:pPr marL="457200" indent="-457200">
              <a:buAutoNum type="arabicPeriod"/>
            </a:pPr>
            <a:r>
              <a:rPr lang="de-DE" sz="2400" dirty="0">
                <a:solidFill>
                  <a:schemeClr val="tx2"/>
                </a:solidFill>
                <a:ea typeface="Calibri"/>
                <a:cs typeface="Calibri"/>
              </a:rPr>
              <a:t>Gruppe – Schulentwicklungsberatung; Möglichkeiten?</a:t>
            </a:r>
          </a:p>
          <a:p>
            <a:pPr marL="457200" indent="-457200">
              <a:buAutoNum type="arabicPeriod"/>
            </a:pPr>
            <a:endParaRPr lang="de-DE" sz="2400" dirty="0">
              <a:solidFill>
                <a:schemeClr val="tx2"/>
              </a:solidFill>
              <a:ea typeface="Calibri"/>
              <a:cs typeface="Calibri"/>
            </a:endParaRPr>
          </a:p>
          <a:p>
            <a:r>
              <a:rPr lang="de-DE" sz="2400" b="1" dirty="0">
                <a:solidFill>
                  <a:schemeClr val="accent6"/>
                </a:solidFill>
                <a:ea typeface="Calibri"/>
                <a:cs typeface="Calibri"/>
              </a:rPr>
              <a:t>Erstellen Sie eine Übersicht mit den wichtigsten Infos!</a:t>
            </a:r>
          </a:p>
        </p:txBody>
      </p:sp>
    </p:spTree>
    <p:extLst>
      <p:ext uri="{BB962C8B-B14F-4D97-AF65-F5344CB8AC3E}">
        <p14:creationId xmlns:p14="http://schemas.microsoft.com/office/powerpoint/2010/main" val="1357238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7" y="341585"/>
            <a:ext cx="6329977" cy="1129862"/>
          </a:xfrm>
        </p:spPr>
        <p:txBody>
          <a:bodyPr/>
          <a:lstStyle/>
          <a:p>
            <a:r>
              <a:rPr lang="de-DE" sz="2800" b="1" dirty="0">
                <a:solidFill>
                  <a:schemeClr val="accent6"/>
                </a:solidFill>
                <a:latin typeface="+mn-lt"/>
              </a:rPr>
              <a:t>Recherchieren Sie „</a:t>
            </a:r>
            <a:r>
              <a:rPr lang="de-DE" sz="2800" b="1" dirty="0" err="1">
                <a:solidFill>
                  <a:schemeClr val="accent6"/>
                </a:solidFill>
                <a:latin typeface="+mn-lt"/>
              </a:rPr>
              <a:t>Good-practice</a:t>
            </a:r>
            <a:r>
              <a:rPr lang="de-DE" sz="2800" b="1" dirty="0">
                <a:solidFill>
                  <a:schemeClr val="accent6"/>
                </a:solidFill>
                <a:latin typeface="+mn-lt"/>
              </a:rPr>
              <a:t> Beispiele“</a:t>
            </a:r>
            <a:endParaRPr lang="de-DE" sz="2400" b="1" dirty="0">
              <a:solidFill>
                <a:schemeClr val="accent6"/>
              </a:solidFill>
              <a:latin typeface="+mn-lt"/>
            </a:endParaRPr>
          </a:p>
        </p:txBody>
      </p:sp>
      <p:sp>
        <p:nvSpPr>
          <p:cNvPr id="3" name="Rechteck 2"/>
          <p:cNvSpPr/>
          <p:nvPr/>
        </p:nvSpPr>
        <p:spPr>
          <a:xfrm>
            <a:off x="395288" y="1748447"/>
            <a:ext cx="5425409" cy="4247317"/>
          </a:xfrm>
          <a:prstGeom prst="rect">
            <a:avLst/>
          </a:prstGeom>
        </p:spPr>
        <p:txBody>
          <a:bodyPr wrap="square">
            <a:spAutoFit/>
          </a:bodyPr>
          <a:lstStyle/>
          <a:p>
            <a:r>
              <a:rPr lang="en-US" dirty="0">
                <a:hlinkClick r:id="rId2"/>
              </a:rPr>
              <a:t>https://campusruetli.de/category-news/</a:t>
            </a:r>
            <a:endParaRPr lang="en-US" dirty="0"/>
          </a:p>
          <a:p>
            <a:endParaRPr lang="en-US" dirty="0"/>
          </a:p>
          <a:p>
            <a:r>
              <a:rPr lang="en-US" dirty="0" err="1"/>
              <a:t>Evangelische</a:t>
            </a:r>
            <a:r>
              <a:rPr lang="en-US" dirty="0"/>
              <a:t> Schule Berlin </a:t>
            </a:r>
            <a:r>
              <a:rPr lang="en-US" dirty="0" err="1"/>
              <a:t>Zentrum</a:t>
            </a:r>
            <a:endParaRPr lang="en-US" dirty="0"/>
          </a:p>
          <a:p>
            <a:r>
              <a:rPr lang="de-DE" dirty="0">
                <a:hlinkClick r:id="rId3"/>
              </a:rPr>
              <a:t>https://schule-im-aufbruch.de/</a:t>
            </a:r>
            <a:endParaRPr lang="en-US" dirty="0"/>
          </a:p>
          <a:p>
            <a:endParaRPr lang="en-US" dirty="0"/>
          </a:p>
          <a:p>
            <a:pPr>
              <a:buClr>
                <a:schemeClr val="accent1"/>
              </a:buClr>
            </a:pPr>
            <a:r>
              <a:rPr lang="de-AT" dirty="0">
                <a:solidFill>
                  <a:srgbClr val="586B79"/>
                </a:solidFill>
              </a:rPr>
              <a:t>„RIM </a:t>
            </a:r>
            <a:r>
              <a:rPr lang="mr-IN" dirty="0">
                <a:solidFill>
                  <a:srgbClr val="586B79"/>
                </a:solidFill>
              </a:rPr>
              <a:t>–</a:t>
            </a:r>
            <a:r>
              <a:rPr lang="de-AT" dirty="0">
                <a:solidFill>
                  <a:srgbClr val="586B79"/>
                </a:solidFill>
              </a:rPr>
              <a:t> Rügener Inklusionsmodell“</a:t>
            </a:r>
          </a:p>
          <a:p>
            <a:pPr>
              <a:buClr>
                <a:schemeClr val="accent1"/>
              </a:buClr>
            </a:pPr>
            <a:r>
              <a:rPr lang="pl-PL" dirty="0">
                <a:solidFill>
                  <a:srgbClr val="586B79"/>
                </a:solidFill>
                <a:hlinkClick r:id="rId4"/>
              </a:rPr>
              <a:t>https://www.rim.uni-rostock.de/</a:t>
            </a:r>
            <a:endParaRPr lang="pl-PL" dirty="0">
              <a:solidFill>
                <a:srgbClr val="586B79"/>
              </a:solidFill>
            </a:endParaRPr>
          </a:p>
          <a:p>
            <a:endParaRPr lang="de-DE" dirty="0">
              <a:hlinkClick r:id="" action="ppaction://noaction"/>
            </a:endParaRPr>
          </a:p>
          <a:p>
            <a:r>
              <a:rPr lang="de-DE" dirty="0">
                <a:hlinkClick r:id="" action="ppaction://noaction"/>
              </a:rPr>
              <a:t>https</a:t>
            </a:r>
            <a:r>
              <a:rPr lang="de-DE" dirty="0">
                <a:hlinkClick r:id="rId5"/>
              </a:rPr>
              <a:t>://www.schule-im-aufbruch.at/</a:t>
            </a:r>
            <a:endParaRPr lang="de-DE" dirty="0"/>
          </a:p>
          <a:p>
            <a:endParaRPr lang="de-DE" dirty="0"/>
          </a:p>
          <a:p>
            <a:r>
              <a:rPr lang="de-DE" dirty="0">
                <a:hlinkClick r:id="rId6"/>
              </a:rPr>
              <a:t>https://www.schule-am-himmel.at/</a:t>
            </a:r>
            <a:endParaRPr lang="de-DE" dirty="0"/>
          </a:p>
          <a:p>
            <a:r>
              <a:rPr lang="de-DE" dirty="0">
                <a:hlinkClick r:id="rId7"/>
              </a:rPr>
              <a:t>https://zis15.schule.wien.at/</a:t>
            </a:r>
            <a:endParaRPr lang="de-DE" dirty="0"/>
          </a:p>
          <a:p>
            <a:pPr>
              <a:buClr>
                <a:schemeClr val="accent1"/>
              </a:buClr>
            </a:pPr>
            <a:r>
              <a:rPr lang="de-DE" dirty="0">
                <a:solidFill>
                  <a:srgbClr val="586B79"/>
                </a:solidFill>
                <a:latin typeface="Calibri" charset="0"/>
                <a:hlinkClick r:id="rId8"/>
              </a:rPr>
              <a:t>https://vs-ludesch.vobs.at/startseite/</a:t>
            </a:r>
            <a:endParaRPr lang="de-DE" dirty="0">
              <a:solidFill>
                <a:srgbClr val="586B79"/>
              </a:solidFill>
              <a:latin typeface="Calibri" charset="0"/>
            </a:endParaRPr>
          </a:p>
          <a:p>
            <a:pPr>
              <a:buClr>
                <a:schemeClr val="accent1"/>
              </a:buClr>
            </a:pPr>
            <a:r>
              <a:rPr lang="de-DE" dirty="0">
                <a:hlinkClick r:id="rId9"/>
              </a:rPr>
              <a:t>https://www.schuleamsee.at/schule/</a:t>
            </a:r>
            <a:endParaRPr lang="de-DE" dirty="0"/>
          </a:p>
          <a:p>
            <a:endParaRPr lang="de-DE" dirty="0"/>
          </a:p>
        </p:txBody>
      </p:sp>
      <p:sp>
        <p:nvSpPr>
          <p:cNvPr id="4" name="Rechteckige Legende 3"/>
          <p:cNvSpPr/>
          <p:nvPr/>
        </p:nvSpPr>
        <p:spPr>
          <a:xfrm>
            <a:off x="5585355" y="2048405"/>
            <a:ext cx="2396067" cy="1329266"/>
          </a:xfrm>
          <a:prstGeom prst="wedgeRectCallout">
            <a:avLst>
              <a:gd name="adj1" fmla="val -79844"/>
              <a:gd name="adj2" fmla="val 96259"/>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de-DE" dirty="0"/>
              <a:t>Was sind wichtige (Erfolgs-)Faktoren für „gut“ geführte Schulen? </a:t>
            </a:r>
          </a:p>
        </p:txBody>
      </p:sp>
    </p:spTree>
    <p:extLst>
      <p:ext uri="{BB962C8B-B14F-4D97-AF65-F5344CB8AC3E}">
        <p14:creationId xmlns:p14="http://schemas.microsoft.com/office/powerpoint/2010/main" val="1067943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p:cNvSpPr>
            <a:spLocks noGrp="1"/>
          </p:cNvSpPr>
          <p:nvPr>
            <p:ph type="title"/>
          </p:nvPr>
        </p:nvSpPr>
        <p:spPr>
          <a:xfrm>
            <a:off x="659490" y="341585"/>
            <a:ext cx="5842000" cy="1129862"/>
          </a:xfrm>
        </p:spPr>
        <p:txBody>
          <a:bodyPr/>
          <a:lstStyle/>
          <a:p>
            <a:r>
              <a:rPr lang="de-DE" sz="3200" b="1" dirty="0">
                <a:solidFill>
                  <a:srgbClr val="70A3D4"/>
                </a:solidFill>
                <a:latin typeface="+mn-lt"/>
              </a:rPr>
              <a:t>Interessante HPs</a:t>
            </a:r>
          </a:p>
        </p:txBody>
      </p:sp>
      <p:graphicFrame>
        <p:nvGraphicFramePr>
          <p:cNvPr id="2" name="Tabelle 1">
            <a:extLst>
              <a:ext uri="{FF2B5EF4-FFF2-40B4-BE49-F238E27FC236}">
                <a16:creationId xmlns:a16="http://schemas.microsoft.com/office/drawing/2014/main" id="{66A935DD-9157-4B6F-BFC4-CC738A9E1079}"/>
              </a:ext>
            </a:extLst>
          </p:cNvPr>
          <p:cNvGraphicFramePr>
            <a:graphicFrameLocks noGrp="1"/>
          </p:cNvGraphicFramePr>
          <p:nvPr>
            <p:extLst>
              <p:ext uri="{D42A27DB-BD31-4B8C-83A1-F6EECF244321}">
                <p14:modId xmlns:p14="http://schemas.microsoft.com/office/powerpoint/2010/main" val="2242507233"/>
              </p:ext>
            </p:extLst>
          </p:nvPr>
        </p:nvGraphicFramePr>
        <p:xfrm>
          <a:off x="393290" y="1789246"/>
          <a:ext cx="8259097" cy="3657825"/>
        </p:xfrm>
        <a:graphic>
          <a:graphicData uri="http://schemas.openxmlformats.org/drawingml/2006/table">
            <a:tbl>
              <a:tblPr/>
              <a:tblGrid>
                <a:gridCol w="8259097">
                  <a:extLst>
                    <a:ext uri="{9D8B030D-6E8A-4147-A177-3AD203B41FA5}">
                      <a16:colId xmlns:a16="http://schemas.microsoft.com/office/drawing/2014/main" val="81159452"/>
                    </a:ext>
                  </a:extLst>
                </a:gridCol>
              </a:tblGrid>
              <a:tr h="422724">
                <a:tc>
                  <a:txBody>
                    <a:bodyPr/>
                    <a:lstStyle/>
                    <a:p>
                      <a:r>
                        <a:rPr lang="de-DE" sz="1400" dirty="0">
                          <a:effectLst/>
                          <a:latin typeface="Open Sans"/>
                        </a:rPr>
                        <a:t>Bildung 2030 – </a:t>
                      </a:r>
                      <a:r>
                        <a:rPr lang="de-DE" sz="1400" dirty="0" err="1">
                          <a:effectLst/>
                          <a:latin typeface="Open Sans"/>
                        </a:rPr>
                        <a:t>Good</a:t>
                      </a:r>
                      <a:r>
                        <a:rPr lang="de-DE" sz="1400" dirty="0">
                          <a:effectLst/>
                          <a:latin typeface="Open Sans"/>
                        </a:rPr>
                        <a:t> </a:t>
                      </a:r>
                      <a:r>
                        <a:rPr lang="de-DE" sz="1400" dirty="0" err="1">
                          <a:effectLst/>
                          <a:latin typeface="Open Sans"/>
                        </a:rPr>
                        <a:t>practice</a:t>
                      </a:r>
                      <a:r>
                        <a:rPr lang="de-DE" sz="1400" dirty="0">
                          <a:effectLst/>
                          <a:latin typeface="Open Sans"/>
                        </a:rPr>
                        <a:t> Beispiele:</a:t>
                      </a:r>
                      <a:endParaRPr lang="de-DE" sz="1400" dirty="0"/>
                    </a:p>
                  </a:txBody>
                  <a:tcPr marL="69630" marR="69630" marT="34815" marB="34815">
                    <a:lnL>
                      <a:noFill/>
                    </a:lnL>
                    <a:lnR>
                      <a:noFill/>
                    </a:lnR>
                    <a:lnT>
                      <a:noFill/>
                    </a:lnT>
                    <a:lnB>
                      <a:noFill/>
                    </a:lnB>
                    <a:solidFill>
                      <a:srgbClr val="FFFFFF"/>
                    </a:solidFill>
                  </a:tcPr>
                </a:tc>
                <a:extLst>
                  <a:ext uri="{0D108BD9-81ED-4DB2-BD59-A6C34878D82A}">
                    <a16:rowId xmlns:a16="http://schemas.microsoft.com/office/drawing/2014/main" val="2370948060"/>
                  </a:ext>
                </a:extLst>
              </a:tr>
              <a:tr h="3235101">
                <a:tc>
                  <a:txBody>
                    <a:bodyPr/>
                    <a:lstStyle/>
                    <a:p>
                      <a:pPr fontAlgn="t"/>
                      <a:r>
                        <a:rPr lang="de-DE" sz="1400" dirty="0">
                          <a:effectLst/>
                          <a:latin typeface="Open Sans"/>
                          <a:hlinkClick r:id="rId2"/>
                        </a:rPr>
                        <a:t>https://bildung2030.at/</a:t>
                      </a:r>
                      <a:endParaRPr lang="de-DE" sz="1400" dirty="0">
                        <a:effectLst/>
                        <a:latin typeface="Open Sans"/>
                      </a:endParaRPr>
                    </a:p>
                    <a:p>
                      <a:pPr fontAlgn="t"/>
                      <a:endParaRPr lang="de-DE" sz="1400" dirty="0">
                        <a:effectLst/>
                        <a:latin typeface="Open Sans"/>
                      </a:endParaRPr>
                    </a:p>
                    <a:p>
                      <a:pPr fontAlgn="t"/>
                      <a:r>
                        <a:rPr lang="de-DE" sz="1400" dirty="0">
                          <a:effectLst/>
                          <a:latin typeface="Open Sans"/>
                          <a:hlinkClick r:id="rId3"/>
                        </a:rPr>
                        <a:t>https://www.unesco.at/bildung/unesco-schulen/plakate-zu-menschenrechten-sdgs-und-desinformation</a:t>
                      </a:r>
                      <a:endParaRPr lang="de-DE" sz="1400" dirty="0">
                        <a:effectLst/>
                        <a:latin typeface="Open Sans"/>
                      </a:endParaRPr>
                    </a:p>
                    <a:p>
                      <a:pPr fontAlgn="t"/>
                      <a:endParaRPr lang="de-DE" sz="1400" dirty="0">
                        <a:effectLst/>
                        <a:latin typeface="Open Sans"/>
                      </a:endParaRPr>
                    </a:p>
                    <a:p>
                      <a:pPr fontAlgn="t"/>
                      <a:r>
                        <a:rPr lang="de-DE" sz="1400" dirty="0">
                          <a:effectLst/>
                          <a:latin typeface="Open Sans"/>
                        </a:rPr>
                        <a:t>….</a:t>
                      </a:r>
                    </a:p>
                    <a:p>
                      <a:pPr fontAlgn="t"/>
                      <a:endParaRPr lang="de-DE" sz="1400" dirty="0">
                        <a:effectLst/>
                        <a:latin typeface="Open Sans"/>
                      </a:endParaRPr>
                    </a:p>
                  </a:txBody>
                  <a:tcPr marL="69630" marR="69630" marT="34815" marB="34815">
                    <a:lnL>
                      <a:noFill/>
                    </a:lnL>
                    <a:lnR>
                      <a:noFill/>
                    </a:lnR>
                    <a:lnT>
                      <a:noFill/>
                    </a:lnT>
                    <a:lnB>
                      <a:noFill/>
                    </a:lnB>
                    <a:solidFill>
                      <a:srgbClr val="FFFFFF"/>
                    </a:solidFill>
                  </a:tcPr>
                </a:tc>
                <a:extLst>
                  <a:ext uri="{0D108BD9-81ED-4DB2-BD59-A6C34878D82A}">
                    <a16:rowId xmlns:a16="http://schemas.microsoft.com/office/drawing/2014/main" val="3796855255"/>
                  </a:ext>
                </a:extLst>
              </a:tr>
            </a:tbl>
          </a:graphicData>
        </a:graphic>
      </p:graphicFrame>
    </p:spTree>
    <p:extLst>
      <p:ext uri="{BB962C8B-B14F-4D97-AF65-F5344CB8AC3E}">
        <p14:creationId xmlns:p14="http://schemas.microsoft.com/office/powerpoint/2010/main" val="1048132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llustrationen Eric Carle | Raupe Nimmersatt | Pos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9496"/>
            <a:ext cx="4325950" cy="54483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hteck 3"/>
          <p:cNvSpPr/>
          <p:nvPr/>
        </p:nvSpPr>
        <p:spPr>
          <a:xfrm>
            <a:off x="4079062" y="2155650"/>
            <a:ext cx="4480560" cy="1908215"/>
          </a:xfrm>
          <a:prstGeom prst="rect">
            <a:avLst/>
          </a:prstGeom>
        </p:spPr>
        <p:txBody>
          <a:bodyPr wrap="square">
            <a:spAutoFit/>
          </a:bodyPr>
          <a:lstStyle/>
          <a:p>
            <a:pPr algn="ctr"/>
            <a:r>
              <a:rPr lang="de-DE" sz="4400" b="1" dirty="0">
                <a:solidFill>
                  <a:schemeClr val="accent6"/>
                </a:solidFill>
              </a:rPr>
              <a:t>Schulentwicklung</a:t>
            </a:r>
          </a:p>
          <a:p>
            <a:pPr algn="ctr"/>
            <a:r>
              <a:rPr lang="de-DE" dirty="0"/>
              <a:t> </a:t>
            </a:r>
          </a:p>
          <a:p>
            <a:pPr algn="ctr"/>
            <a:r>
              <a:rPr lang="de-DE" sz="2800" dirty="0">
                <a:solidFill>
                  <a:srgbClr val="586B79"/>
                </a:solidFill>
              </a:rPr>
              <a:t>Quo </a:t>
            </a:r>
            <a:r>
              <a:rPr lang="de-DE" sz="2800" dirty="0" err="1">
                <a:solidFill>
                  <a:srgbClr val="586B79"/>
                </a:solidFill>
              </a:rPr>
              <a:t>Vadis</a:t>
            </a:r>
            <a:r>
              <a:rPr lang="de-DE" sz="2800" dirty="0">
                <a:solidFill>
                  <a:srgbClr val="586B79"/>
                </a:solidFill>
              </a:rPr>
              <a:t>?</a:t>
            </a:r>
          </a:p>
          <a:p>
            <a:pPr algn="ctr"/>
            <a:endParaRPr lang="de-DE" sz="2800" dirty="0">
              <a:solidFill>
                <a:srgbClr val="586B79"/>
              </a:solidFill>
            </a:endParaRPr>
          </a:p>
        </p:txBody>
      </p:sp>
    </p:spTree>
    <p:extLst>
      <p:ext uri="{BB962C8B-B14F-4D97-AF65-F5344CB8AC3E}">
        <p14:creationId xmlns:p14="http://schemas.microsoft.com/office/powerpoint/2010/main" val="1691725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457200" y="341585"/>
            <a:ext cx="6967728" cy="1129862"/>
          </a:xfrm>
        </p:spPr>
        <p:txBody>
          <a:bodyPr/>
          <a:lstStyle/>
          <a:p>
            <a:r>
              <a:rPr lang="de-DE" sz="3200" b="1">
                <a:solidFill>
                  <a:srgbClr val="70A3D4"/>
                </a:solidFill>
                <a:latin typeface="+mj-lt"/>
              </a:rPr>
              <a:t>Aktuelle Herausforderungen der Schulentwicklung - </a:t>
            </a:r>
            <a:r>
              <a:rPr lang="de-DE" sz="3200" b="1">
                <a:solidFill>
                  <a:schemeClr val="accent6"/>
                </a:solidFill>
                <a:latin typeface="+mj-lt"/>
              </a:rPr>
              <a:t>Inklusion</a:t>
            </a:r>
          </a:p>
        </p:txBody>
      </p:sp>
      <p:sp>
        <p:nvSpPr>
          <p:cNvPr id="2" name="Rechteck 1"/>
          <p:cNvSpPr/>
          <p:nvPr/>
        </p:nvSpPr>
        <p:spPr>
          <a:xfrm>
            <a:off x="413356" y="1880018"/>
            <a:ext cx="8321040" cy="3816429"/>
          </a:xfrm>
          <a:prstGeom prst="rect">
            <a:avLst/>
          </a:prstGeom>
        </p:spPr>
        <p:txBody>
          <a:bodyPr wrap="square" lIns="91440" tIns="45720" rIns="91440" bIns="45720" anchor="t">
            <a:spAutoFit/>
          </a:bodyPr>
          <a:lstStyle/>
          <a:p>
            <a:r>
              <a:rPr lang="de-DE" sz="2400" b="1" dirty="0">
                <a:solidFill>
                  <a:schemeClr val="accent6"/>
                </a:solidFill>
              </a:rPr>
              <a:t>Index </a:t>
            </a:r>
            <a:r>
              <a:rPr lang="de-DE" sz="2400" b="1" dirty="0" err="1">
                <a:solidFill>
                  <a:schemeClr val="accent6"/>
                </a:solidFill>
              </a:rPr>
              <a:t>for</a:t>
            </a:r>
            <a:r>
              <a:rPr lang="de-DE" sz="2400" b="1" dirty="0">
                <a:solidFill>
                  <a:schemeClr val="accent6"/>
                </a:solidFill>
              </a:rPr>
              <a:t> </a:t>
            </a:r>
            <a:r>
              <a:rPr lang="de-DE" sz="2400" b="1" dirty="0" err="1">
                <a:solidFill>
                  <a:schemeClr val="accent6"/>
                </a:solidFill>
              </a:rPr>
              <a:t>Inclusion</a:t>
            </a:r>
            <a:r>
              <a:rPr lang="de-DE" sz="2400" b="1" dirty="0">
                <a:solidFill>
                  <a:schemeClr val="accent6"/>
                </a:solidFill>
              </a:rPr>
              <a:t> </a:t>
            </a:r>
            <a:r>
              <a:rPr lang="de-DE" dirty="0"/>
              <a:t>wurde von Tony Booth und Mel </a:t>
            </a:r>
            <a:r>
              <a:rPr lang="de-DE" dirty="0" err="1"/>
              <a:t>Ainscow</a:t>
            </a:r>
            <a:r>
              <a:rPr lang="de-DE" dirty="0"/>
              <a:t> entwickelt</a:t>
            </a:r>
          </a:p>
          <a:p>
            <a:endParaRPr lang="de-DE"/>
          </a:p>
          <a:p>
            <a:pPr marL="285750" indent="-285750">
              <a:buFont typeface="Symbol" panose="05050102010706020507" pitchFamily="18" charset="2"/>
              <a:buChar char="Þ"/>
            </a:pPr>
            <a:r>
              <a:rPr lang="de-DE" sz="2000" dirty="0"/>
              <a:t>Die vorliegende Adaption für deutschsprachige Bildungssysteme basiert auf der 4. Auflage (2016).</a:t>
            </a:r>
            <a:endParaRPr lang="de-DE" sz="2000" dirty="0">
              <a:cs typeface="Calibri"/>
            </a:endParaRPr>
          </a:p>
          <a:p>
            <a:pPr marL="285750" indent="-285750">
              <a:buFont typeface="Symbol" panose="05050102010706020507" pitchFamily="18" charset="2"/>
              <a:buChar char="Þ"/>
            </a:pPr>
            <a:r>
              <a:rPr lang="de-DE" sz="2000" dirty="0"/>
              <a:t>Leitfaden für die gemeinsame </a:t>
            </a:r>
            <a:r>
              <a:rPr lang="de-DE" sz="2000" b="1" dirty="0">
                <a:solidFill>
                  <a:schemeClr val="accent6"/>
                </a:solidFill>
              </a:rPr>
              <a:t>Schulentwicklung </a:t>
            </a:r>
            <a:r>
              <a:rPr lang="de-DE" sz="2000" dirty="0"/>
              <a:t>auf der Basis inklusiver Werte.</a:t>
            </a:r>
            <a:endParaRPr lang="de-DE" sz="2000" dirty="0">
              <a:cs typeface="Calibri"/>
            </a:endParaRPr>
          </a:p>
          <a:p>
            <a:pPr marL="285750" indent="-285750">
              <a:buFont typeface="Symbol" panose="05050102010706020507" pitchFamily="18" charset="2"/>
              <a:buChar char="Þ"/>
            </a:pPr>
            <a:r>
              <a:rPr lang="de-DE" sz="2000" dirty="0"/>
              <a:t>Er hilft allen Beteiligten, Barrieren und Ressourcen für </a:t>
            </a:r>
            <a:r>
              <a:rPr lang="de-DE" sz="2000" b="1" dirty="0">
                <a:solidFill>
                  <a:schemeClr val="accent6"/>
                </a:solidFill>
              </a:rPr>
              <a:t>Lernen und Partizipation </a:t>
            </a:r>
            <a:r>
              <a:rPr lang="de-DE" sz="2000" dirty="0"/>
              <a:t>zu identifizieren.</a:t>
            </a:r>
            <a:endParaRPr lang="de-DE" sz="2000" dirty="0">
              <a:cs typeface="Calibri"/>
            </a:endParaRPr>
          </a:p>
          <a:p>
            <a:pPr marL="285750" indent="-285750">
              <a:buFont typeface="Symbol" panose="05050102010706020507" pitchFamily="18" charset="2"/>
              <a:buChar char="Þ"/>
            </a:pPr>
            <a:r>
              <a:rPr lang="de-DE" sz="2000" dirty="0"/>
              <a:t>Schulen und andere Bildungseinrichtungen können daran ablesen, inwieweit sie bereits Kulturen, Strukturen und </a:t>
            </a:r>
            <a:r>
              <a:rPr lang="de-DE" sz="2000" b="1" dirty="0">
                <a:solidFill>
                  <a:schemeClr val="accent6"/>
                </a:solidFill>
              </a:rPr>
              <a:t>Praktiken der Inklusion</a:t>
            </a:r>
            <a:r>
              <a:rPr lang="de-DE" sz="2000" dirty="0"/>
              <a:t> umsetzen (inhaltliche Systematik: Drei Dimensionen, sechs Bereiche, 46 Indikatoren, rund 560 Fragen).</a:t>
            </a:r>
            <a:endParaRPr lang="de-DE" sz="2000" dirty="0">
              <a:cs typeface="Calibri"/>
            </a:endParaRPr>
          </a:p>
        </p:txBody>
      </p:sp>
    </p:spTree>
    <p:extLst>
      <p:ext uri="{BB962C8B-B14F-4D97-AF65-F5344CB8AC3E}">
        <p14:creationId xmlns:p14="http://schemas.microsoft.com/office/powerpoint/2010/main" val="273095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457200" y="341585"/>
            <a:ext cx="6967728" cy="1129862"/>
          </a:xfrm>
        </p:spPr>
        <p:txBody>
          <a:bodyPr/>
          <a:lstStyle/>
          <a:p>
            <a:r>
              <a:rPr lang="de-DE" sz="3200" b="1">
                <a:solidFill>
                  <a:srgbClr val="70A3D4"/>
                </a:solidFill>
                <a:latin typeface="+mj-lt"/>
              </a:rPr>
              <a:t>Aktuelle Herausforderungen der Schulentwicklung - </a:t>
            </a:r>
            <a:r>
              <a:rPr lang="de-DE" sz="3200" b="1">
                <a:solidFill>
                  <a:schemeClr val="accent6"/>
                </a:solidFill>
                <a:latin typeface="+mj-lt"/>
              </a:rPr>
              <a:t>Inklusion</a:t>
            </a:r>
          </a:p>
        </p:txBody>
      </p:sp>
      <p:sp>
        <p:nvSpPr>
          <p:cNvPr id="3" name="Rechteck 2"/>
          <p:cNvSpPr/>
          <p:nvPr/>
        </p:nvSpPr>
        <p:spPr>
          <a:xfrm>
            <a:off x="155841" y="1842308"/>
            <a:ext cx="8832318" cy="1200329"/>
          </a:xfrm>
          <a:prstGeom prst="rect">
            <a:avLst/>
          </a:prstGeom>
        </p:spPr>
        <p:txBody>
          <a:bodyPr wrap="square">
            <a:spAutoFit/>
          </a:bodyPr>
          <a:lstStyle/>
          <a:p>
            <a:r>
              <a:rPr lang="de-DE" sz="2400" dirty="0"/>
              <a:t>Eine Schule für alle entwickeln, Unterstützung für </a:t>
            </a:r>
            <a:r>
              <a:rPr lang="de-DE" sz="2400" dirty="0">
                <a:solidFill>
                  <a:schemeClr val="accent6"/>
                </a:solidFill>
              </a:rPr>
              <a:t>Vielfalt</a:t>
            </a:r>
            <a:r>
              <a:rPr lang="de-DE" sz="2400" dirty="0"/>
              <a:t> organisieren</a:t>
            </a:r>
          </a:p>
          <a:p>
            <a:endParaRPr lang="de-DE" sz="2400" dirty="0"/>
          </a:p>
          <a:p>
            <a:endParaRPr lang="de-DE" sz="2400" dirty="0"/>
          </a:p>
        </p:txBody>
      </p:sp>
      <p:sp>
        <p:nvSpPr>
          <p:cNvPr id="2" name="Gleichschenkliges Dreieck 1">
            <a:extLst>
              <a:ext uri="{FF2B5EF4-FFF2-40B4-BE49-F238E27FC236}">
                <a16:creationId xmlns:a16="http://schemas.microsoft.com/office/drawing/2014/main" id="{4F14A552-5762-4530-B6F9-D26A4E527A77}"/>
              </a:ext>
            </a:extLst>
          </p:cNvPr>
          <p:cNvSpPr/>
          <p:nvPr/>
        </p:nvSpPr>
        <p:spPr>
          <a:xfrm>
            <a:off x="2922639" y="2580783"/>
            <a:ext cx="2733367" cy="2212258"/>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5" name="Textfeld 4">
            <a:extLst>
              <a:ext uri="{FF2B5EF4-FFF2-40B4-BE49-F238E27FC236}">
                <a16:creationId xmlns:a16="http://schemas.microsoft.com/office/drawing/2014/main" id="{FAB7C6C6-0934-4636-92AA-77E452452258}"/>
              </a:ext>
            </a:extLst>
          </p:cNvPr>
          <p:cNvSpPr txBox="1"/>
          <p:nvPr/>
        </p:nvSpPr>
        <p:spPr>
          <a:xfrm>
            <a:off x="2922639" y="4883318"/>
            <a:ext cx="3072584" cy="369332"/>
          </a:xfrm>
          <a:prstGeom prst="rect">
            <a:avLst/>
          </a:prstGeom>
          <a:noFill/>
        </p:spPr>
        <p:txBody>
          <a:bodyPr wrap="square" rtlCol="0">
            <a:spAutoFit/>
          </a:bodyPr>
          <a:lstStyle/>
          <a:p>
            <a:r>
              <a:rPr lang="de-DE" dirty="0"/>
              <a:t>Inklusive </a:t>
            </a:r>
            <a:r>
              <a:rPr lang="de-DE" b="1" dirty="0">
                <a:solidFill>
                  <a:schemeClr val="accent6"/>
                </a:solidFill>
              </a:rPr>
              <a:t>Kulturen</a:t>
            </a:r>
            <a:r>
              <a:rPr lang="de-DE" dirty="0"/>
              <a:t> schaffen</a:t>
            </a:r>
          </a:p>
        </p:txBody>
      </p:sp>
      <p:sp>
        <p:nvSpPr>
          <p:cNvPr id="7" name="Textfeld 6">
            <a:extLst>
              <a:ext uri="{FF2B5EF4-FFF2-40B4-BE49-F238E27FC236}">
                <a16:creationId xmlns:a16="http://schemas.microsoft.com/office/drawing/2014/main" id="{6011502D-7747-4249-B62A-97B2E826CA02}"/>
              </a:ext>
            </a:extLst>
          </p:cNvPr>
          <p:cNvSpPr txBox="1"/>
          <p:nvPr/>
        </p:nvSpPr>
        <p:spPr>
          <a:xfrm>
            <a:off x="457200" y="3408979"/>
            <a:ext cx="3072584" cy="369332"/>
          </a:xfrm>
          <a:prstGeom prst="rect">
            <a:avLst/>
          </a:prstGeom>
          <a:noFill/>
        </p:spPr>
        <p:txBody>
          <a:bodyPr wrap="square" rtlCol="0">
            <a:spAutoFit/>
          </a:bodyPr>
          <a:lstStyle/>
          <a:p>
            <a:r>
              <a:rPr lang="de-DE" dirty="0"/>
              <a:t>Inklusive </a:t>
            </a:r>
            <a:r>
              <a:rPr lang="de-DE" b="1" dirty="0">
                <a:solidFill>
                  <a:schemeClr val="accent6"/>
                </a:solidFill>
              </a:rPr>
              <a:t>Strukturen</a:t>
            </a:r>
            <a:r>
              <a:rPr lang="de-DE" dirty="0"/>
              <a:t> etablieren</a:t>
            </a:r>
          </a:p>
        </p:txBody>
      </p:sp>
      <p:sp>
        <p:nvSpPr>
          <p:cNvPr id="8" name="Textfeld 7">
            <a:extLst>
              <a:ext uri="{FF2B5EF4-FFF2-40B4-BE49-F238E27FC236}">
                <a16:creationId xmlns:a16="http://schemas.microsoft.com/office/drawing/2014/main" id="{6540684A-9F92-47B5-AE26-BA5EE8ED64A1}"/>
              </a:ext>
            </a:extLst>
          </p:cNvPr>
          <p:cNvSpPr txBox="1"/>
          <p:nvPr/>
        </p:nvSpPr>
        <p:spPr>
          <a:xfrm>
            <a:off x="5173239" y="3411659"/>
            <a:ext cx="3072584" cy="369332"/>
          </a:xfrm>
          <a:prstGeom prst="rect">
            <a:avLst/>
          </a:prstGeom>
          <a:noFill/>
        </p:spPr>
        <p:txBody>
          <a:bodyPr wrap="square" rtlCol="0">
            <a:spAutoFit/>
          </a:bodyPr>
          <a:lstStyle/>
          <a:p>
            <a:r>
              <a:rPr lang="de-DE" dirty="0"/>
              <a:t>Inklusive </a:t>
            </a:r>
            <a:r>
              <a:rPr lang="de-DE" b="1" dirty="0">
                <a:solidFill>
                  <a:schemeClr val="accent6"/>
                </a:solidFill>
              </a:rPr>
              <a:t>Praktiken</a:t>
            </a:r>
            <a:r>
              <a:rPr lang="de-DE" dirty="0"/>
              <a:t> entwickeln</a:t>
            </a:r>
          </a:p>
        </p:txBody>
      </p:sp>
    </p:spTree>
    <p:extLst>
      <p:ext uri="{BB962C8B-B14F-4D97-AF65-F5344CB8AC3E}">
        <p14:creationId xmlns:p14="http://schemas.microsoft.com/office/powerpoint/2010/main" val="16022927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457200" y="341585"/>
            <a:ext cx="6967728" cy="1129862"/>
          </a:xfrm>
        </p:spPr>
        <p:txBody>
          <a:bodyPr/>
          <a:lstStyle/>
          <a:p>
            <a:r>
              <a:rPr lang="de-DE" sz="3200" b="1">
                <a:solidFill>
                  <a:srgbClr val="70A3D4"/>
                </a:solidFill>
                <a:latin typeface="+mj-lt"/>
              </a:rPr>
              <a:t>Aktuelle Herausforderungen der Schulentwicklung - </a:t>
            </a:r>
            <a:r>
              <a:rPr lang="de-DE" sz="3200" b="1">
                <a:solidFill>
                  <a:schemeClr val="accent6"/>
                </a:solidFill>
                <a:latin typeface="+mj-lt"/>
              </a:rPr>
              <a:t>Inklusion</a:t>
            </a:r>
          </a:p>
        </p:txBody>
      </p:sp>
      <p:graphicFrame>
        <p:nvGraphicFramePr>
          <p:cNvPr id="2" name="Tabelle 1">
            <a:extLst>
              <a:ext uri="{FF2B5EF4-FFF2-40B4-BE49-F238E27FC236}">
                <a16:creationId xmlns:a16="http://schemas.microsoft.com/office/drawing/2014/main" id="{C4679696-D6D1-40CA-AA80-CF0EE348AE7C}"/>
              </a:ext>
            </a:extLst>
          </p:cNvPr>
          <p:cNvGraphicFramePr>
            <a:graphicFrameLocks noGrp="1"/>
          </p:cNvGraphicFramePr>
          <p:nvPr>
            <p:extLst/>
          </p:nvPr>
        </p:nvGraphicFramePr>
        <p:xfrm>
          <a:off x="548148" y="2418080"/>
          <a:ext cx="8047703" cy="2499360"/>
        </p:xfrm>
        <a:graphic>
          <a:graphicData uri="http://schemas.openxmlformats.org/drawingml/2006/table">
            <a:tbl>
              <a:tblPr firstRow="1" bandRow="1">
                <a:tableStyleId>{5C22544A-7EE6-4342-B048-85BDC9FD1C3A}</a:tableStyleId>
              </a:tblPr>
              <a:tblGrid>
                <a:gridCol w="3288890">
                  <a:extLst>
                    <a:ext uri="{9D8B030D-6E8A-4147-A177-3AD203B41FA5}">
                      <a16:colId xmlns:a16="http://schemas.microsoft.com/office/drawing/2014/main" val="3664344353"/>
                    </a:ext>
                  </a:extLst>
                </a:gridCol>
                <a:gridCol w="4758813">
                  <a:extLst>
                    <a:ext uri="{9D8B030D-6E8A-4147-A177-3AD203B41FA5}">
                      <a16:colId xmlns:a16="http://schemas.microsoft.com/office/drawing/2014/main" val="2220386734"/>
                    </a:ext>
                  </a:extLst>
                </a:gridCol>
              </a:tblGrid>
              <a:tr h="370840">
                <a:tc>
                  <a:txBody>
                    <a:bodyPr/>
                    <a:lstStyle/>
                    <a:p>
                      <a:r>
                        <a:rPr lang="de-DE" sz="2000" dirty="0"/>
                        <a:t>Drei Dimension</a:t>
                      </a:r>
                    </a:p>
                  </a:txBody>
                  <a:tcPr/>
                </a:tc>
                <a:tc>
                  <a:txBody>
                    <a:bodyPr/>
                    <a:lstStyle/>
                    <a:p>
                      <a:r>
                        <a:rPr lang="de-DE" sz="2000" dirty="0"/>
                        <a:t>Sechs Bereiche</a:t>
                      </a:r>
                    </a:p>
                  </a:txBody>
                  <a:tcPr/>
                </a:tc>
                <a:extLst>
                  <a:ext uri="{0D108BD9-81ED-4DB2-BD59-A6C34878D82A}">
                    <a16:rowId xmlns:a16="http://schemas.microsoft.com/office/drawing/2014/main" val="2305799148"/>
                  </a:ext>
                </a:extLst>
              </a:tr>
              <a:tr h="370840">
                <a:tc>
                  <a:txBody>
                    <a:bodyPr/>
                    <a:lstStyle/>
                    <a:p>
                      <a:r>
                        <a:rPr lang="de-DE" sz="2000" dirty="0"/>
                        <a:t>Inklusive Kulturen schaffen</a:t>
                      </a:r>
                    </a:p>
                  </a:txBody>
                  <a:tcPr/>
                </a:tc>
                <a:tc>
                  <a:txBody>
                    <a:bodyPr/>
                    <a:lstStyle/>
                    <a:p>
                      <a:pPr marL="342900" indent="-342900">
                        <a:buFontTx/>
                        <a:buChar char="-"/>
                      </a:pPr>
                      <a:r>
                        <a:rPr lang="de-DE" sz="2000" dirty="0"/>
                        <a:t>Gemeinschaft bilden</a:t>
                      </a:r>
                    </a:p>
                    <a:p>
                      <a:pPr marL="342900" indent="-342900">
                        <a:buFontTx/>
                        <a:buChar char="-"/>
                      </a:pPr>
                      <a:r>
                        <a:rPr lang="de-DE" sz="2000" dirty="0"/>
                        <a:t>inklusive Werte verankern </a:t>
                      </a:r>
                    </a:p>
                  </a:txBody>
                  <a:tcPr/>
                </a:tc>
                <a:extLst>
                  <a:ext uri="{0D108BD9-81ED-4DB2-BD59-A6C34878D82A}">
                    <a16:rowId xmlns:a16="http://schemas.microsoft.com/office/drawing/2014/main" val="2759791477"/>
                  </a:ext>
                </a:extLst>
              </a:tr>
              <a:tr h="370840">
                <a:tc>
                  <a:txBody>
                    <a:bodyPr/>
                    <a:lstStyle/>
                    <a:p>
                      <a:r>
                        <a:rPr lang="de-DE" sz="2000" dirty="0"/>
                        <a:t>Inklusive Strukturen etablieren</a:t>
                      </a:r>
                    </a:p>
                  </a:txBody>
                  <a:tcPr/>
                </a:tc>
                <a:tc>
                  <a:txBody>
                    <a:bodyPr/>
                    <a:lstStyle/>
                    <a:p>
                      <a:pPr marL="342900" indent="-342900">
                        <a:buFontTx/>
                        <a:buChar char="-"/>
                      </a:pPr>
                      <a:r>
                        <a:rPr lang="de-DE" sz="2000" dirty="0"/>
                        <a:t>eine Schule für alle entwickeln</a:t>
                      </a:r>
                    </a:p>
                    <a:p>
                      <a:pPr marL="342900" indent="-342900">
                        <a:buFontTx/>
                        <a:buChar char="-"/>
                      </a:pPr>
                      <a:r>
                        <a:rPr lang="de-DE" sz="2000" dirty="0"/>
                        <a:t>Unterstützung für Vielfalt organisieren</a:t>
                      </a:r>
                    </a:p>
                  </a:txBody>
                  <a:tcPr/>
                </a:tc>
                <a:extLst>
                  <a:ext uri="{0D108BD9-81ED-4DB2-BD59-A6C34878D82A}">
                    <a16:rowId xmlns:a16="http://schemas.microsoft.com/office/drawing/2014/main" val="3775814442"/>
                  </a:ext>
                </a:extLst>
              </a:tr>
              <a:tr h="370840">
                <a:tc>
                  <a:txBody>
                    <a:bodyPr/>
                    <a:lstStyle/>
                    <a:p>
                      <a:r>
                        <a:rPr lang="de-DE" sz="2000" dirty="0"/>
                        <a:t>Inklusive Praktiken entwickeln</a:t>
                      </a:r>
                    </a:p>
                  </a:txBody>
                  <a:tcPr/>
                </a:tc>
                <a:tc>
                  <a:txBody>
                    <a:bodyPr/>
                    <a:lstStyle/>
                    <a:p>
                      <a:pPr marL="342900" indent="-342900">
                        <a:buFontTx/>
                        <a:buChar char="-"/>
                      </a:pPr>
                      <a:r>
                        <a:rPr lang="de-DE" sz="2000" dirty="0"/>
                        <a:t>Lernarrangements organisieren</a:t>
                      </a:r>
                    </a:p>
                    <a:p>
                      <a:pPr marL="342900" indent="-342900">
                        <a:buFontTx/>
                        <a:buChar char="-"/>
                      </a:pPr>
                      <a:r>
                        <a:rPr lang="de-DE" sz="2000" dirty="0"/>
                        <a:t>Ressourcen mobilisieren</a:t>
                      </a:r>
                    </a:p>
                  </a:txBody>
                  <a:tcPr/>
                </a:tc>
                <a:extLst>
                  <a:ext uri="{0D108BD9-81ED-4DB2-BD59-A6C34878D82A}">
                    <a16:rowId xmlns:a16="http://schemas.microsoft.com/office/drawing/2014/main" val="2240735748"/>
                  </a:ext>
                </a:extLst>
              </a:tr>
            </a:tbl>
          </a:graphicData>
        </a:graphic>
      </p:graphicFrame>
    </p:spTree>
    <p:extLst>
      <p:ext uri="{BB962C8B-B14F-4D97-AF65-F5344CB8AC3E}">
        <p14:creationId xmlns:p14="http://schemas.microsoft.com/office/powerpoint/2010/main" val="4067253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457200" y="341585"/>
            <a:ext cx="6967728" cy="1129862"/>
          </a:xfrm>
        </p:spPr>
        <p:txBody>
          <a:bodyPr/>
          <a:lstStyle/>
          <a:p>
            <a:r>
              <a:rPr lang="de-DE" sz="3200" b="1">
                <a:solidFill>
                  <a:srgbClr val="70A3D4"/>
                </a:solidFill>
                <a:latin typeface="+mj-lt"/>
              </a:rPr>
              <a:t>Aktuelle Herausforderungen der Schulentwicklung - </a:t>
            </a:r>
            <a:r>
              <a:rPr lang="de-DE" sz="3200" b="1">
                <a:solidFill>
                  <a:schemeClr val="accent6"/>
                </a:solidFill>
                <a:latin typeface="+mj-lt"/>
              </a:rPr>
              <a:t>Inklusion</a:t>
            </a:r>
          </a:p>
        </p:txBody>
      </p:sp>
      <p:sp>
        <p:nvSpPr>
          <p:cNvPr id="3" name="Rechteck 2"/>
          <p:cNvSpPr/>
          <p:nvPr/>
        </p:nvSpPr>
        <p:spPr>
          <a:xfrm>
            <a:off x="378040" y="1792990"/>
            <a:ext cx="8394192" cy="4031873"/>
          </a:xfrm>
          <a:prstGeom prst="rect">
            <a:avLst/>
          </a:prstGeom>
        </p:spPr>
        <p:txBody>
          <a:bodyPr wrap="square" lIns="91440" tIns="45720" rIns="91440" bIns="45720" anchor="t">
            <a:spAutoFit/>
          </a:bodyPr>
          <a:lstStyle/>
          <a:p>
            <a:pPr algn="ctr"/>
            <a:r>
              <a:rPr lang="de-DE" sz="2800" b="1" dirty="0">
                <a:solidFill>
                  <a:srgbClr val="70A3D4"/>
                </a:solidFill>
              </a:rPr>
              <a:t>Inklusion als Schulentwicklungskonzept</a:t>
            </a:r>
            <a:endParaRPr lang="de-DE" sz="2800" b="1" dirty="0">
              <a:solidFill>
                <a:srgbClr val="70A3D4"/>
              </a:solidFill>
              <a:cs typeface="Calibri"/>
            </a:endParaRPr>
          </a:p>
          <a:p>
            <a:pPr algn="ctr"/>
            <a:endParaRPr lang="de-DE" sz="2400" b="1" dirty="0">
              <a:solidFill>
                <a:srgbClr val="70A3D4"/>
              </a:solidFill>
            </a:endParaRPr>
          </a:p>
          <a:p>
            <a:pPr marL="342900" indent="-342900">
              <a:buFont typeface="Symbol" panose="05050102010706020507" pitchFamily="18" charset="2"/>
              <a:buChar char="Þ"/>
            </a:pPr>
            <a:r>
              <a:rPr lang="de-DE" sz="2400" b="1" dirty="0">
                <a:solidFill>
                  <a:schemeClr val="accent6"/>
                </a:solidFill>
              </a:rPr>
              <a:t>Systemische Betrachtungsweise </a:t>
            </a:r>
            <a:r>
              <a:rPr lang="de-DE" sz="2400" dirty="0"/>
              <a:t>rückt in den Vordergrund</a:t>
            </a:r>
            <a:endParaRPr lang="de-DE" sz="2400" dirty="0">
              <a:cs typeface="Calibri"/>
            </a:endParaRPr>
          </a:p>
          <a:p>
            <a:pPr marL="342900" indent="-342900">
              <a:buFont typeface="Symbol" panose="05050102010706020507" pitchFamily="18" charset="2"/>
              <a:buChar char="Þ"/>
            </a:pPr>
            <a:endParaRPr lang="de-DE" sz="2000" dirty="0"/>
          </a:p>
          <a:p>
            <a:pPr marL="342900" indent="-342900">
              <a:buFont typeface="Symbol" panose="05050102010706020507" pitchFamily="18" charset="2"/>
              <a:buChar char="Þ"/>
            </a:pPr>
            <a:r>
              <a:rPr lang="de-DE" sz="2000" dirty="0"/>
              <a:t>Wie müssen Schulen beschaffen sein, damit alle Kinder und Jugendlichen aufgenommen und gefördert werden können?</a:t>
            </a:r>
            <a:endParaRPr lang="de-DE" sz="2000">
              <a:cs typeface="Calibri"/>
            </a:endParaRPr>
          </a:p>
          <a:p>
            <a:endParaRPr lang="de-DE" sz="2000" dirty="0">
              <a:cs typeface="Calibri"/>
            </a:endParaRPr>
          </a:p>
          <a:p>
            <a:pPr marL="342900" indent="-342900">
              <a:buFont typeface="Symbol" panose="05050102010706020507" pitchFamily="18" charset="2"/>
              <a:buChar char="Þ"/>
            </a:pPr>
            <a:r>
              <a:rPr lang="de-DE" sz="2000" dirty="0"/>
              <a:t>Die Frage der Inklusion und Exklusion wird nicht an den Kindern und Jugendlichen, sondern an der </a:t>
            </a:r>
            <a:r>
              <a:rPr lang="de-DE" sz="2000" b="1" dirty="0">
                <a:solidFill>
                  <a:schemeClr val="accent6"/>
                </a:solidFill>
              </a:rPr>
              <a:t>Institution</a:t>
            </a:r>
            <a:r>
              <a:rPr lang="de-DE" sz="2000" dirty="0"/>
              <a:t> festgemacht = Idee einer Schule, die keinen Menschen ausschließt und bemüht ist, allen Personen die Möglichkeit der </a:t>
            </a:r>
            <a:r>
              <a:rPr lang="de-DE" sz="2000" b="1" dirty="0">
                <a:solidFill>
                  <a:schemeClr val="accent6"/>
                </a:solidFill>
              </a:rPr>
              <a:t>vollen sozialen Teilhabe </a:t>
            </a:r>
            <a:r>
              <a:rPr lang="de-DE" sz="2000" dirty="0"/>
              <a:t>am gemeinsamen schulischen Leben zu geben.</a:t>
            </a:r>
            <a:endParaRPr lang="de-DE" sz="2000">
              <a:cs typeface="Calibri"/>
            </a:endParaRPr>
          </a:p>
        </p:txBody>
      </p:sp>
    </p:spTree>
    <p:extLst>
      <p:ext uri="{BB962C8B-B14F-4D97-AF65-F5344CB8AC3E}">
        <p14:creationId xmlns:p14="http://schemas.microsoft.com/office/powerpoint/2010/main" val="10626115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Schule als gesellschaftliche Institution</a:t>
            </a:r>
          </a:p>
        </p:txBody>
      </p:sp>
      <p:sp>
        <p:nvSpPr>
          <p:cNvPr id="4" name="Rechteck 3"/>
          <p:cNvSpPr/>
          <p:nvPr/>
        </p:nvSpPr>
        <p:spPr>
          <a:xfrm>
            <a:off x="622914" y="1956814"/>
            <a:ext cx="7414662" cy="2308324"/>
          </a:xfrm>
          <a:prstGeom prst="rect">
            <a:avLst/>
          </a:prstGeom>
        </p:spPr>
        <p:txBody>
          <a:bodyPr wrap="square">
            <a:spAutoFit/>
          </a:bodyPr>
          <a:lstStyle/>
          <a:p>
            <a:pPr marL="285750" indent="-285750">
              <a:buFontTx/>
              <a:buChar char="-"/>
            </a:pPr>
            <a:r>
              <a:rPr lang="de-DE" dirty="0"/>
              <a:t>Schule ist als allgemeine Pflichtschule das System, in dem der heranwachsenden Generation die in einer Gesellschaft jeweils für unverzichtbar gehaltenen </a:t>
            </a:r>
            <a:r>
              <a:rPr lang="de-DE" b="1" dirty="0">
                <a:solidFill>
                  <a:schemeClr val="accent6"/>
                </a:solidFill>
              </a:rPr>
              <a:t>Fähigkeiten, Kenntnisse und Orientierungen </a:t>
            </a:r>
            <a:r>
              <a:rPr lang="de-DE" dirty="0"/>
              <a:t>(Wissen, Fertigkeiten, Haltungen, Normen, Handlungsmuster etc.) weitergegeben werden.</a:t>
            </a:r>
          </a:p>
          <a:p>
            <a:pPr marL="285750" indent="-285750">
              <a:buFontTx/>
              <a:buChar char="-"/>
            </a:pPr>
            <a:r>
              <a:rPr lang="de-DE" dirty="0"/>
              <a:t>Geschieht in einem systematisierten, aufeinander aufbauenden Lehrgang, der als </a:t>
            </a:r>
            <a:r>
              <a:rPr lang="de-DE" b="1" dirty="0">
                <a:solidFill>
                  <a:schemeClr val="accent6"/>
                </a:solidFill>
              </a:rPr>
              <a:t>Unterricht</a:t>
            </a:r>
            <a:r>
              <a:rPr lang="de-DE" dirty="0"/>
              <a:t> bezeichnet wird = Form eines Interaktionssystems, das von </a:t>
            </a:r>
            <a:r>
              <a:rPr lang="de-DE" b="1" dirty="0">
                <a:solidFill>
                  <a:schemeClr val="accent6"/>
                </a:solidFill>
              </a:rPr>
              <a:t>professionellen Lehrkräften </a:t>
            </a:r>
            <a:r>
              <a:rPr lang="de-DE" dirty="0"/>
              <a:t>durchgeführt wird (vgl. Reh/</a:t>
            </a:r>
            <a:r>
              <a:rPr lang="de-DE" dirty="0" err="1"/>
              <a:t>Drope</a:t>
            </a:r>
            <a:r>
              <a:rPr lang="de-DE" dirty="0"/>
              <a:t> 2012).</a:t>
            </a:r>
          </a:p>
        </p:txBody>
      </p:sp>
    </p:spTree>
    <p:extLst>
      <p:ext uri="{BB962C8B-B14F-4D97-AF65-F5344CB8AC3E}">
        <p14:creationId xmlns:p14="http://schemas.microsoft.com/office/powerpoint/2010/main" val="2345571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Schule als gesellschaftliche Institution</a:t>
            </a:r>
          </a:p>
        </p:txBody>
      </p:sp>
      <p:sp>
        <p:nvSpPr>
          <p:cNvPr id="4" name="Rechteck 3"/>
          <p:cNvSpPr/>
          <p:nvPr/>
        </p:nvSpPr>
        <p:spPr>
          <a:xfrm>
            <a:off x="622914" y="1956814"/>
            <a:ext cx="7414662" cy="2862322"/>
          </a:xfrm>
          <a:prstGeom prst="rect">
            <a:avLst/>
          </a:prstGeom>
        </p:spPr>
        <p:txBody>
          <a:bodyPr wrap="square">
            <a:spAutoFit/>
          </a:bodyPr>
          <a:lstStyle/>
          <a:p>
            <a:pPr marL="285750" indent="-285750">
              <a:buFontTx/>
              <a:buChar char="-"/>
            </a:pPr>
            <a:r>
              <a:rPr lang="de-DE" dirty="0"/>
              <a:t>Institution = In den Sozialwissenschaften uneinheitlich definierter Begriff; Regelsystem, das soziales Verhalten und Handeln von Individuen, Gruppen und Gemeinschaften formt, stabilisiert und lenkt.</a:t>
            </a:r>
          </a:p>
          <a:p>
            <a:pPr marL="285750" indent="-285750">
              <a:buFontTx/>
              <a:buChar char="-"/>
            </a:pPr>
            <a:r>
              <a:rPr lang="de-DE" dirty="0"/>
              <a:t>Schule = Einrichtung, die zum Zweck thematisch gebundenen, in der Regel professionell betreuten Lernens aus dem alltäglichen Leben ausdifferenziert ist</a:t>
            </a:r>
          </a:p>
          <a:p>
            <a:pPr marL="285750" indent="-285750">
              <a:buFontTx/>
              <a:buChar char="-"/>
            </a:pPr>
            <a:r>
              <a:rPr lang="de-DE" dirty="0"/>
              <a:t>Schule heute = öffentlich organisierte, allgemein bildende Schule</a:t>
            </a:r>
          </a:p>
          <a:p>
            <a:endParaRPr lang="de-DE" dirty="0"/>
          </a:p>
          <a:p>
            <a:pPr algn="ctr"/>
            <a:r>
              <a:rPr lang="de-DE" dirty="0"/>
              <a:t>=&gt; </a:t>
            </a:r>
            <a:r>
              <a:rPr lang="de-DE" i="1" dirty="0"/>
              <a:t>Zentrale Institution im Bildungswesen moderner Gesellschaften </a:t>
            </a:r>
            <a:r>
              <a:rPr lang="de-DE" dirty="0"/>
              <a:t>(vgl. Reh/</a:t>
            </a:r>
            <a:r>
              <a:rPr lang="de-DE" dirty="0" err="1"/>
              <a:t>Drope</a:t>
            </a:r>
            <a:r>
              <a:rPr lang="de-DE" dirty="0"/>
              <a:t> 2012)</a:t>
            </a:r>
          </a:p>
        </p:txBody>
      </p:sp>
    </p:spTree>
    <p:extLst>
      <p:ext uri="{BB962C8B-B14F-4D97-AF65-F5344CB8AC3E}">
        <p14:creationId xmlns:p14="http://schemas.microsoft.com/office/powerpoint/2010/main" val="21237299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Schule als gesellschaftliche Institution</a:t>
            </a:r>
          </a:p>
        </p:txBody>
      </p:sp>
      <p:sp>
        <p:nvSpPr>
          <p:cNvPr id="4" name="Rechteck 3"/>
          <p:cNvSpPr/>
          <p:nvPr/>
        </p:nvSpPr>
        <p:spPr>
          <a:xfrm>
            <a:off x="622914" y="1956814"/>
            <a:ext cx="7414662" cy="2031325"/>
          </a:xfrm>
          <a:prstGeom prst="rect">
            <a:avLst/>
          </a:prstGeom>
        </p:spPr>
        <p:txBody>
          <a:bodyPr wrap="square">
            <a:spAutoFit/>
          </a:bodyPr>
          <a:lstStyle/>
          <a:p>
            <a:r>
              <a:rPr lang="de-DE" dirty="0"/>
              <a:t>Schule als Institution der gesellschaftlichen Reproduktion:</a:t>
            </a:r>
          </a:p>
          <a:p>
            <a:pPr marL="285750" indent="-285750">
              <a:buFontTx/>
              <a:buChar char="-"/>
            </a:pPr>
            <a:r>
              <a:rPr lang="de-DE" dirty="0"/>
              <a:t>Vergibt Qualifikationen und Berechtigungen für die Einnahme von Positionen</a:t>
            </a:r>
          </a:p>
          <a:p>
            <a:pPr marL="285750" indent="-285750">
              <a:buFontTx/>
              <a:buChar char="-"/>
            </a:pPr>
            <a:r>
              <a:rPr lang="de-DE" dirty="0"/>
              <a:t>Legitimiert gleichzeitig unterschiedlichen Zugang zu gesellschaftlichen Ressourcen.</a:t>
            </a:r>
          </a:p>
          <a:p>
            <a:pPr marL="285750" indent="-285750">
              <a:buFontTx/>
              <a:buChar char="-"/>
            </a:pPr>
            <a:r>
              <a:rPr lang="de-DE" dirty="0"/>
              <a:t>Schulbesuch für alle Kinder und Jugendlichen ab einem bestimmten Alter und für einen festgelegten Zeitraum verpflichtend (vgl. Reh/</a:t>
            </a:r>
            <a:r>
              <a:rPr lang="de-DE" dirty="0" err="1"/>
              <a:t>Drope</a:t>
            </a:r>
            <a:r>
              <a:rPr lang="de-DE" dirty="0"/>
              <a:t> 2012).</a:t>
            </a:r>
          </a:p>
        </p:txBody>
      </p:sp>
    </p:spTree>
    <p:extLst>
      <p:ext uri="{BB962C8B-B14F-4D97-AF65-F5344CB8AC3E}">
        <p14:creationId xmlns:p14="http://schemas.microsoft.com/office/powerpoint/2010/main" val="4389480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Schule als gesellschaftliche Institution</a:t>
            </a:r>
          </a:p>
        </p:txBody>
      </p:sp>
      <p:sp>
        <p:nvSpPr>
          <p:cNvPr id="4" name="Rechteck 3"/>
          <p:cNvSpPr/>
          <p:nvPr/>
        </p:nvSpPr>
        <p:spPr>
          <a:xfrm>
            <a:off x="622914" y="1865374"/>
            <a:ext cx="7597542" cy="4062651"/>
          </a:xfrm>
          <a:prstGeom prst="rect">
            <a:avLst/>
          </a:prstGeom>
        </p:spPr>
        <p:txBody>
          <a:bodyPr wrap="square">
            <a:spAutoFit/>
          </a:bodyPr>
          <a:lstStyle/>
          <a:p>
            <a:r>
              <a:rPr lang="de-DE" sz="2000" b="1" dirty="0">
                <a:solidFill>
                  <a:srgbClr val="70A3D4"/>
                </a:solidFill>
              </a:rPr>
              <a:t>Kritik an der Schule: </a:t>
            </a:r>
          </a:p>
          <a:p>
            <a:pPr marL="285750" indent="-285750">
              <a:buFontTx/>
              <a:buChar char="-"/>
            </a:pPr>
            <a:r>
              <a:rPr lang="de-DE" sz="2000" dirty="0"/>
              <a:t>Kritik an der Ausdifferenzierung selbst (Trennung zwischen Schule und Leben)</a:t>
            </a:r>
          </a:p>
          <a:p>
            <a:pPr marL="285750" indent="-285750">
              <a:buFontTx/>
              <a:buChar char="-"/>
            </a:pPr>
            <a:r>
              <a:rPr lang="de-DE" sz="2000" dirty="0"/>
              <a:t>Kritik am Verfehlen des Anspruchs, die persönliche Entwicklung jedes Einzelnen bestmöglich zu fördern und gesellschaftlich bedingte Ungleichheit auszugleichen.</a:t>
            </a:r>
          </a:p>
          <a:p>
            <a:r>
              <a:rPr lang="de-DE" sz="2000" b="1" dirty="0">
                <a:solidFill>
                  <a:srgbClr val="70A3D4"/>
                </a:solidFill>
              </a:rPr>
              <a:t>Aktuelle Diskussionen:</a:t>
            </a:r>
          </a:p>
          <a:p>
            <a:pPr marL="285750" indent="-285750">
              <a:buFontTx/>
              <a:buChar char="-"/>
            </a:pPr>
            <a:r>
              <a:rPr lang="de-DE" sz="2000" dirty="0"/>
              <a:t>Verteilung der Erziehungsaufgaben zwischen Familie und Schule, Kompensation ungleicher Chancen auf Teilhabe an schulischer Bildung durch die Schule, Übernahme weiterer Aufgaben neben dem Unterricht und einer eher kognitiv ausgerichteten Qualifizierung (vgl. Reh/</a:t>
            </a:r>
            <a:r>
              <a:rPr lang="de-DE" sz="2000" dirty="0" err="1"/>
              <a:t>Drope</a:t>
            </a:r>
            <a:r>
              <a:rPr lang="de-DE" sz="2000" dirty="0"/>
              <a:t> 2012).</a:t>
            </a:r>
          </a:p>
          <a:p>
            <a:endParaRPr lang="de-DE" dirty="0"/>
          </a:p>
        </p:txBody>
      </p:sp>
    </p:spTree>
    <p:extLst>
      <p:ext uri="{BB962C8B-B14F-4D97-AF65-F5344CB8AC3E}">
        <p14:creationId xmlns:p14="http://schemas.microsoft.com/office/powerpoint/2010/main" val="117360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914" y="381418"/>
            <a:ext cx="5842000" cy="1129862"/>
          </a:xfrm>
        </p:spPr>
        <p:txBody>
          <a:bodyPr/>
          <a:lstStyle/>
          <a:p>
            <a:r>
              <a:rPr lang="de-DE" sz="3200" b="1" dirty="0">
                <a:solidFill>
                  <a:srgbClr val="70A3D4"/>
                </a:solidFill>
                <a:latin typeface="+mj-lt"/>
              </a:rPr>
              <a:t>Schule als gesellschaftliche Institution</a:t>
            </a:r>
          </a:p>
        </p:txBody>
      </p:sp>
      <p:sp>
        <p:nvSpPr>
          <p:cNvPr id="4" name="Rechteck 3"/>
          <p:cNvSpPr/>
          <p:nvPr/>
        </p:nvSpPr>
        <p:spPr>
          <a:xfrm>
            <a:off x="622914" y="1865374"/>
            <a:ext cx="7597542" cy="2554545"/>
          </a:xfrm>
          <a:prstGeom prst="rect">
            <a:avLst/>
          </a:prstGeom>
        </p:spPr>
        <p:txBody>
          <a:bodyPr wrap="square">
            <a:spAutoFit/>
          </a:bodyPr>
          <a:lstStyle/>
          <a:p>
            <a:r>
              <a:rPr lang="de-DE" sz="2000" b="1" dirty="0">
                <a:solidFill>
                  <a:srgbClr val="70A3D4"/>
                </a:solidFill>
              </a:rPr>
              <a:t>Aktuelle empirische Schulforschung</a:t>
            </a:r>
          </a:p>
          <a:p>
            <a:pPr marL="285750" indent="-285750">
              <a:buFontTx/>
              <a:buChar char="-"/>
            </a:pPr>
            <a:r>
              <a:rPr lang="de-DE" sz="2000" dirty="0"/>
              <a:t>Reproduktion von Ungleichheit (Zusammenhang von sozialer Herkunft und Schulerfolg)</a:t>
            </a:r>
          </a:p>
          <a:p>
            <a:pPr marL="285750" indent="-285750">
              <a:buFontTx/>
              <a:buChar char="-"/>
            </a:pPr>
            <a:r>
              <a:rPr lang="de-DE" sz="2000" dirty="0" err="1"/>
              <a:t>Gelingensbedingungen</a:t>
            </a:r>
            <a:r>
              <a:rPr lang="de-DE" sz="2000" dirty="0"/>
              <a:t> individueller Lernfortschritte und individueller Förderung</a:t>
            </a:r>
          </a:p>
          <a:p>
            <a:pPr marL="285750" indent="-285750">
              <a:buFontTx/>
              <a:buChar char="-"/>
            </a:pPr>
            <a:r>
              <a:rPr lang="de-DE" sz="2000" dirty="0"/>
              <a:t>Spezifischer Charakter von Schulen als Organisationen, die nur in begrenztem Ausmaß durch zentrale Vorgaben und Maßnahmen zu steuern sind (</a:t>
            </a:r>
            <a:r>
              <a:rPr lang="de-DE" sz="2000" dirty="0" err="1"/>
              <a:t>Governance</a:t>
            </a:r>
            <a:r>
              <a:rPr lang="de-DE" sz="2000" dirty="0"/>
              <a:t>-Debatte) (vgl. Reh/</a:t>
            </a:r>
            <a:r>
              <a:rPr lang="de-DE" sz="2000" dirty="0" err="1"/>
              <a:t>Drope</a:t>
            </a:r>
            <a:r>
              <a:rPr lang="de-DE" sz="2000" dirty="0"/>
              <a:t> 2012).</a:t>
            </a:r>
          </a:p>
        </p:txBody>
      </p:sp>
    </p:spTree>
    <p:extLst>
      <p:ext uri="{BB962C8B-B14F-4D97-AF65-F5344CB8AC3E}">
        <p14:creationId xmlns:p14="http://schemas.microsoft.com/office/powerpoint/2010/main" val="642937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1"/>
          <p:cNvSpPr>
            <a:spLocks noGrp="1"/>
          </p:cNvSpPr>
          <p:nvPr>
            <p:ph type="title"/>
          </p:nvPr>
        </p:nvSpPr>
        <p:spPr>
          <a:xfrm>
            <a:off x="659490" y="341585"/>
            <a:ext cx="5842000" cy="1129862"/>
          </a:xfrm>
        </p:spPr>
        <p:txBody>
          <a:bodyPr/>
          <a:lstStyle/>
          <a:p>
            <a:r>
              <a:rPr lang="de-DE" sz="3200" b="1" dirty="0">
                <a:solidFill>
                  <a:srgbClr val="70A3D4"/>
                </a:solidFill>
                <a:latin typeface="+mn-lt"/>
              </a:rPr>
              <a:t>Texte &amp; Quellennachweis</a:t>
            </a:r>
          </a:p>
        </p:txBody>
      </p:sp>
      <p:sp>
        <p:nvSpPr>
          <p:cNvPr id="7" name="Rechteck 6"/>
          <p:cNvSpPr/>
          <p:nvPr/>
        </p:nvSpPr>
        <p:spPr>
          <a:xfrm>
            <a:off x="659490" y="1924919"/>
            <a:ext cx="7451238" cy="3416320"/>
          </a:xfrm>
          <a:prstGeom prst="rect">
            <a:avLst/>
          </a:prstGeom>
        </p:spPr>
        <p:txBody>
          <a:bodyPr wrap="square">
            <a:spAutoFit/>
          </a:bodyPr>
          <a:lstStyle/>
          <a:p>
            <a:r>
              <a:rPr lang="de-DE" dirty="0"/>
              <a:t>„Change Management: Schule als lernende Organisation“. Schley, Wilfried. (1998). In: Altrichter, Herbert/Schley, Wilfried/</a:t>
            </a:r>
            <a:r>
              <a:rPr lang="de-DE" dirty="0" err="1"/>
              <a:t>Schratz</a:t>
            </a:r>
            <a:r>
              <a:rPr lang="de-DE" dirty="0"/>
              <a:t>, Michael (</a:t>
            </a:r>
            <a:r>
              <a:rPr lang="de-DE" dirty="0" err="1"/>
              <a:t>Hsg</a:t>
            </a:r>
            <a:r>
              <a:rPr lang="de-DE" dirty="0"/>
              <a:t>.): Handbuch zur Schulentwicklung. Wien. Studienverlag.</a:t>
            </a:r>
          </a:p>
          <a:p>
            <a:endParaRPr lang="de-DE" dirty="0"/>
          </a:p>
          <a:p>
            <a:r>
              <a:rPr lang="de-DE" dirty="0"/>
              <a:t>„Schulprogramme: Wegweiser von der Vision zur Gestaltung von Schule“. </a:t>
            </a:r>
            <a:r>
              <a:rPr lang="de-DE" dirty="0" err="1"/>
              <a:t>Hameyer</a:t>
            </a:r>
            <a:r>
              <a:rPr lang="de-DE" dirty="0"/>
              <a:t> &amp; </a:t>
            </a:r>
            <a:r>
              <a:rPr lang="de-DE" dirty="0" err="1"/>
              <a:t>Schratz</a:t>
            </a:r>
            <a:r>
              <a:rPr lang="de-DE" dirty="0"/>
              <a:t>. (1998). In: Altrichter, Herbert/Schley, Wilfried/</a:t>
            </a:r>
            <a:r>
              <a:rPr lang="de-DE" dirty="0" err="1"/>
              <a:t>Schratz</a:t>
            </a:r>
            <a:r>
              <a:rPr lang="de-DE" dirty="0"/>
              <a:t>, Michael (</a:t>
            </a:r>
            <a:r>
              <a:rPr lang="de-DE" dirty="0" err="1"/>
              <a:t>Hsg</a:t>
            </a:r>
            <a:r>
              <a:rPr lang="de-DE" dirty="0"/>
              <a:t>.): Handbuch zur Schulentwicklung. Wien. Studienverlag.</a:t>
            </a:r>
          </a:p>
          <a:p>
            <a:endParaRPr lang="de-DE" dirty="0"/>
          </a:p>
          <a:p>
            <a:r>
              <a:rPr lang="de-DE" dirty="0"/>
              <a:t>„Teamkooperation und Teamentwicklung in der Schule“. Schley, Wilfried. (1998). In: Altrichter, Herbert/Schley, Wilfried/</a:t>
            </a:r>
            <a:r>
              <a:rPr lang="de-DE" dirty="0" err="1"/>
              <a:t>Schratz</a:t>
            </a:r>
            <a:r>
              <a:rPr lang="de-DE" dirty="0"/>
              <a:t>, Michael (</a:t>
            </a:r>
            <a:r>
              <a:rPr lang="de-DE" dirty="0" err="1"/>
              <a:t>Hsg</a:t>
            </a:r>
            <a:r>
              <a:rPr lang="de-DE" dirty="0"/>
              <a:t>.): Handbuch zur Schulentwicklung. Wien. Studienverlag.</a:t>
            </a:r>
          </a:p>
          <a:p>
            <a:endParaRPr lang="de-DE" dirty="0"/>
          </a:p>
        </p:txBody>
      </p:sp>
    </p:spTree>
    <p:extLst>
      <p:ext uri="{BB962C8B-B14F-4D97-AF65-F5344CB8AC3E}">
        <p14:creationId xmlns:p14="http://schemas.microsoft.com/office/powerpoint/2010/main" val="2552267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14"/>
          <p:cNvSpPr txBox="1">
            <a:spLocks noChangeArrowheads="1"/>
          </p:cNvSpPr>
          <p:nvPr/>
        </p:nvSpPr>
        <p:spPr bwMode="auto">
          <a:xfrm>
            <a:off x="457200" y="1981200"/>
            <a:ext cx="8291513" cy="3786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r>
              <a:rPr lang="de-DE" sz="2000" dirty="0">
                <a:latin typeface="Calibri" charset="0"/>
              </a:rPr>
              <a:t>"Willst du mir wohl sagen, wenn ich bitten darf,</a:t>
            </a:r>
          </a:p>
          <a:p>
            <a:pPr algn="ctr" eaLnBrk="1" hangingPunct="1"/>
            <a:r>
              <a:rPr lang="de-DE" sz="2000" dirty="0">
                <a:latin typeface="Calibri" charset="0"/>
              </a:rPr>
              <a:t>welchen Weg ich hier gehen muss?</a:t>
            </a:r>
            <a:r>
              <a:rPr lang="ja-JP" altLang="de-DE" sz="2000" dirty="0">
                <a:latin typeface="Calibri" charset="0"/>
              </a:rPr>
              <a:t>“</a:t>
            </a:r>
            <a:endParaRPr lang="de-DE" sz="2000" dirty="0">
              <a:latin typeface="Calibri" charset="0"/>
            </a:endParaRPr>
          </a:p>
          <a:p>
            <a:pPr algn="ctr" eaLnBrk="1" hangingPunct="1"/>
            <a:endParaRPr lang="de-DE" sz="2000" dirty="0">
              <a:latin typeface="Calibri" charset="0"/>
            </a:endParaRPr>
          </a:p>
          <a:p>
            <a:pPr algn="ctr" eaLnBrk="1" hangingPunct="1"/>
            <a:r>
              <a:rPr lang="de-DE" sz="2000" dirty="0">
                <a:latin typeface="Calibri" charset="0"/>
              </a:rPr>
              <a:t>"Das hängt zum guten Teil davon ab,</a:t>
            </a:r>
          </a:p>
          <a:p>
            <a:pPr algn="ctr" eaLnBrk="1" hangingPunct="1"/>
            <a:r>
              <a:rPr lang="de-DE" sz="2000" dirty="0">
                <a:latin typeface="Calibri" charset="0"/>
              </a:rPr>
              <a:t>wohin du gehen willst", sagte die Katze.</a:t>
            </a:r>
          </a:p>
          <a:p>
            <a:pPr algn="ctr" eaLnBrk="1" hangingPunct="1"/>
            <a:endParaRPr lang="de-DE" sz="2000" dirty="0">
              <a:latin typeface="Calibri" charset="0"/>
            </a:endParaRPr>
          </a:p>
          <a:p>
            <a:pPr algn="ctr" eaLnBrk="1" hangingPunct="1"/>
            <a:r>
              <a:rPr lang="de-DE" sz="2000" dirty="0">
                <a:latin typeface="Calibri" charset="0"/>
              </a:rPr>
              <a:t>"Es kommt mir nicht darauf an, wohin - ", sagte Alice.</a:t>
            </a:r>
            <a:r>
              <a:rPr lang="ja-JP" altLang="de-DE" sz="2000" dirty="0">
                <a:latin typeface="Calibri" charset="0"/>
              </a:rPr>
              <a:t>“</a:t>
            </a:r>
            <a:endParaRPr lang="de-DE" sz="2000" dirty="0">
              <a:latin typeface="Calibri" charset="0"/>
            </a:endParaRPr>
          </a:p>
          <a:p>
            <a:pPr algn="ctr" eaLnBrk="1" hangingPunct="1"/>
            <a:endParaRPr lang="de-DE" sz="2000" dirty="0">
              <a:latin typeface="Calibri" charset="0"/>
            </a:endParaRPr>
          </a:p>
          <a:p>
            <a:pPr algn="ctr" eaLnBrk="1" hangingPunct="1"/>
            <a:r>
              <a:rPr lang="de-DE" sz="2000" dirty="0">
                <a:latin typeface="Calibri" charset="0"/>
              </a:rPr>
              <a:t>Dann kommt es auch nicht darauf an, welchen Weg du nimmst</a:t>
            </a:r>
            <a:r>
              <a:rPr lang="ja-JP" altLang="de-DE" sz="2000" dirty="0">
                <a:latin typeface="Calibri" charset="0"/>
              </a:rPr>
              <a:t>“</a:t>
            </a:r>
            <a:r>
              <a:rPr lang="de-DE" sz="2000" dirty="0">
                <a:latin typeface="Calibri" charset="0"/>
              </a:rPr>
              <a:t>,</a:t>
            </a:r>
          </a:p>
          <a:p>
            <a:pPr algn="ctr" eaLnBrk="1" hangingPunct="1"/>
            <a:r>
              <a:rPr lang="de-DE" sz="2000" dirty="0">
                <a:latin typeface="Calibri" charset="0"/>
              </a:rPr>
              <a:t>sagte die Katze.</a:t>
            </a:r>
          </a:p>
          <a:p>
            <a:pPr algn="ctr" eaLnBrk="1" hangingPunct="1"/>
            <a:endParaRPr lang="de-DE" sz="2000" dirty="0">
              <a:latin typeface="Calibri" charset="0"/>
            </a:endParaRPr>
          </a:p>
          <a:p>
            <a:pPr algn="ctr" eaLnBrk="1" hangingPunct="1"/>
            <a:r>
              <a:rPr lang="de-DE" sz="2000" dirty="0">
                <a:latin typeface="Calibri" charset="0"/>
              </a:rPr>
              <a:t>					</a:t>
            </a:r>
            <a:r>
              <a:rPr lang="de-DE" sz="1800" dirty="0">
                <a:latin typeface="Calibri" charset="0"/>
              </a:rPr>
              <a:t>(Lewis Carroll, Alice im Wunderland)</a:t>
            </a:r>
            <a:endParaRPr lang="de-AT" sz="1800" dirty="0">
              <a:latin typeface="Calibri" charset="0"/>
            </a:endParaRPr>
          </a:p>
        </p:txBody>
      </p:sp>
      <p:pic>
        <p:nvPicPr>
          <p:cNvPr id="6" name="Picture 8" descr="Grinsekatz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33381"/>
            <a:ext cx="9144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588600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Literatur</a:t>
            </a:r>
          </a:p>
        </p:txBody>
      </p:sp>
      <p:sp>
        <p:nvSpPr>
          <p:cNvPr id="3" name="Inhaltsplatzhalter 2"/>
          <p:cNvSpPr>
            <a:spLocks noGrp="1"/>
          </p:cNvSpPr>
          <p:nvPr>
            <p:ph idx="1"/>
          </p:nvPr>
        </p:nvSpPr>
        <p:spPr>
          <a:xfrm>
            <a:off x="339449" y="1821794"/>
            <a:ext cx="7881007" cy="4090276"/>
          </a:xfrm>
        </p:spPr>
        <p:txBody>
          <a:bodyPr>
            <a:normAutofit fontScale="92500" lnSpcReduction="10000"/>
          </a:bodyPr>
          <a:lstStyle/>
          <a:p>
            <a:pPr marL="0" indent="0">
              <a:buNone/>
            </a:pPr>
            <a:r>
              <a:rPr lang="de-DE" sz="1200" dirty="0"/>
              <a:t>Fend, Helmut (2009): Neue Theorie der Schule. Wiesbaden: VS Verlag.</a:t>
            </a:r>
          </a:p>
          <a:p>
            <a:pPr marL="0" indent="0">
              <a:buNone/>
            </a:pPr>
            <a:endParaRPr lang="de-DE" sz="1200" dirty="0"/>
          </a:p>
          <a:p>
            <a:pPr marL="0" indent="0">
              <a:buNone/>
            </a:pPr>
            <a:r>
              <a:rPr lang="de-DE" sz="1200" dirty="0" err="1"/>
              <a:t>Helsper</a:t>
            </a:r>
            <a:r>
              <a:rPr lang="de-DE" sz="1200" dirty="0"/>
              <a:t>, Werner (2010): Der kulturtheoretische Ansatz. Entwicklung der Schulkultur. In: Thorsten Bohl, Werner </a:t>
            </a:r>
            <a:r>
              <a:rPr lang="de-DE" sz="1200" dirty="0" err="1"/>
              <a:t>Helsper</a:t>
            </a:r>
            <a:r>
              <a:rPr lang="de-DE" sz="1200" dirty="0"/>
              <a:t>, Heinz Günter Holtappels &amp; Carla Schelle (Hrsg.): Handbuch Schulentwicklung, Bad Heilbrunn: Verlag Julius </a:t>
            </a:r>
            <a:r>
              <a:rPr lang="de-DE" sz="1200" dirty="0" err="1"/>
              <a:t>Klinkhardt</a:t>
            </a:r>
            <a:r>
              <a:rPr lang="de-DE" sz="1200" dirty="0"/>
              <a:t>, S. 106-112. </a:t>
            </a:r>
          </a:p>
          <a:p>
            <a:pPr marL="0" indent="0">
              <a:buNone/>
            </a:pPr>
            <a:endParaRPr lang="de-DE" sz="1200" dirty="0"/>
          </a:p>
          <a:p>
            <a:pPr marL="0" indent="0">
              <a:buNone/>
            </a:pPr>
            <a:r>
              <a:rPr lang="de-DE" sz="1200" dirty="0" err="1"/>
              <a:t>Klika</a:t>
            </a:r>
            <a:r>
              <a:rPr lang="de-DE" sz="1200" dirty="0"/>
              <a:t>, Dorle/Schubert, Volker (2013): Einführung in die Allgemeine Erziehungswissenschaft. Erziehung und Bildung in einer globalisierten Welt: Beltz </a:t>
            </a:r>
            <a:r>
              <a:rPr lang="de-DE" sz="1200" dirty="0" err="1"/>
              <a:t>Juventa</a:t>
            </a:r>
            <a:r>
              <a:rPr lang="de-DE" sz="1200" dirty="0"/>
              <a:t> (Kap. 2 (ausgewählte Aspekte) und Kap. 4.7)</a:t>
            </a:r>
          </a:p>
          <a:p>
            <a:pPr marL="0" indent="0">
              <a:buNone/>
            </a:pPr>
            <a:endParaRPr lang="de-DE" sz="1200" dirty="0"/>
          </a:p>
          <a:p>
            <a:pPr marL="0" indent="0">
              <a:buNone/>
            </a:pPr>
            <a:r>
              <a:rPr lang="de-DE" sz="1200" dirty="0"/>
              <a:t>Reh, Sabine &amp; </a:t>
            </a:r>
            <a:r>
              <a:rPr lang="de-DE" sz="1200" dirty="0" err="1"/>
              <a:t>Drope</a:t>
            </a:r>
            <a:r>
              <a:rPr lang="de-DE" sz="1200" dirty="0"/>
              <a:t>, Tilman (2012): Schule. In: In: Klaus-Peter Horn; Heidemarie </a:t>
            </a:r>
            <a:r>
              <a:rPr lang="de-DE" sz="1200" dirty="0" err="1"/>
              <a:t>Kemnitz</a:t>
            </a:r>
            <a:r>
              <a:rPr lang="de-DE" sz="1200" dirty="0"/>
              <a:t>; Winfried </a:t>
            </a:r>
            <a:r>
              <a:rPr lang="de-DE" sz="1200" dirty="0" err="1"/>
              <a:t>Marotzki</a:t>
            </a:r>
            <a:r>
              <a:rPr lang="de-DE" sz="1200" dirty="0"/>
              <a:t>; Uwe Sandfuchs (Hrsg.): </a:t>
            </a:r>
            <a:r>
              <a:rPr lang="de-DE" sz="1200" dirty="0" err="1"/>
              <a:t>Klinkhardt</a:t>
            </a:r>
            <a:r>
              <a:rPr lang="de-DE" sz="1200" dirty="0"/>
              <a:t> Lexikon Erziehungswissenschaft, Bd. 3. Bad Heilbrunn: </a:t>
            </a:r>
            <a:r>
              <a:rPr lang="de-DE" sz="1200" dirty="0" err="1"/>
              <a:t>Klinkhardt</a:t>
            </a:r>
            <a:r>
              <a:rPr lang="de-DE" sz="1200" dirty="0"/>
              <a:t>, S. 132-133.</a:t>
            </a:r>
          </a:p>
          <a:p>
            <a:pPr marL="0" indent="0">
              <a:buNone/>
            </a:pPr>
            <a:endParaRPr lang="de-DE" sz="1200" dirty="0"/>
          </a:p>
          <a:p>
            <a:pPr marL="0" indent="0">
              <a:buNone/>
            </a:pPr>
            <a:r>
              <a:rPr lang="de-DE" sz="1200" dirty="0"/>
              <a:t>Rolff, Hans Günther (2010): Schulentwicklung als Trias von Organisations-, Unterrichts- und Personalentwicklung. In: Thorsten Bohl, Werner </a:t>
            </a:r>
            <a:r>
              <a:rPr lang="de-DE" sz="1200" dirty="0" err="1"/>
              <a:t>Helsper</a:t>
            </a:r>
            <a:r>
              <a:rPr lang="de-DE" sz="1200" dirty="0"/>
              <a:t>, Heinz Günter Holtappels &amp; Carla Schelle (Hrsg.): Handbuch Schulentwicklung, Bad Heilbrunn: Verlag Julius </a:t>
            </a:r>
            <a:r>
              <a:rPr lang="de-DE" sz="1200" dirty="0" err="1"/>
              <a:t>Klinkhardt</a:t>
            </a:r>
            <a:r>
              <a:rPr lang="de-DE" sz="1200" dirty="0"/>
              <a:t>, S. 29-36.</a:t>
            </a:r>
          </a:p>
          <a:p>
            <a:pPr marL="0" indent="0">
              <a:buNone/>
            </a:pPr>
            <a:endParaRPr lang="de-DE" sz="1200" dirty="0"/>
          </a:p>
          <a:p>
            <a:pPr marL="0" indent="0">
              <a:buNone/>
            </a:pPr>
            <a:r>
              <a:rPr lang="de-DE" sz="1200" dirty="0"/>
              <a:t>Wenzel, Hartmut (2010): Einführung – Entwicklungsprozesse an der Einzelschule gestalten. In: Thorsten Bohl, Werner </a:t>
            </a:r>
            <a:r>
              <a:rPr lang="de-DE" sz="1200" dirty="0" err="1"/>
              <a:t>Helsper</a:t>
            </a:r>
            <a:r>
              <a:rPr lang="de-DE" sz="1200" dirty="0"/>
              <a:t>, Heinz Günter Holtappels &amp; Carla Schelle (Hrsg.): Handbuch Schulentwicklung, Bad Heilbrunn: Julius </a:t>
            </a:r>
            <a:r>
              <a:rPr lang="de-DE" sz="1200" dirty="0" err="1"/>
              <a:t>Klinkhardt</a:t>
            </a:r>
            <a:r>
              <a:rPr lang="de-DE" sz="1200" dirty="0"/>
              <a:t>, S. 263-266.</a:t>
            </a:r>
          </a:p>
          <a:p>
            <a:pPr marL="0" indent="0">
              <a:buNone/>
            </a:pPr>
            <a:endParaRPr lang="de-DE" sz="1200" dirty="0"/>
          </a:p>
          <a:p>
            <a:pPr marL="0" indent="0">
              <a:buNone/>
            </a:pPr>
            <a:r>
              <a:rPr lang="de-DE" sz="1200" dirty="0" err="1"/>
              <a:t>Werning</a:t>
            </a:r>
            <a:r>
              <a:rPr lang="de-DE" sz="1200" dirty="0"/>
              <a:t>, Rolf (2012): Inklusion. In: Klaus-Peter Horn; Heidemarie </a:t>
            </a:r>
            <a:r>
              <a:rPr lang="de-DE" sz="1200" dirty="0" err="1"/>
              <a:t>Kemnitz</a:t>
            </a:r>
            <a:r>
              <a:rPr lang="de-DE" sz="1200" dirty="0"/>
              <a:t>; Winfried </a:t>
            </a:r>
            <a:r>
              <a:rPr lang="de-DE" sz="1200" dirty="0" err="1"/>
              <a:t>Marotzki</a:t>
            </a:r>
            <a:r>
              <a:rPr lang="de-DE" sz="1200" dirty="0"/>
              <a:t>; Uwe Sandfuchs (Hrsg.): </a:t>
            </a:r>
            <a:r>
              <a:rPr lang="de-DE" sz="1200" dirty="0" err="1"/>
              <a:t>Klinkhardt</a:t>
            </a:r>
            <a:r>
              <a:rPr lang="de-DE" sz="1200" dirty="0"/>
              <a:t> Lexikon Erziehungswissenschaft, Bd. 2. Bad Heilbrunn: </a:t>
            </a:r>
            <a:r>
              <a:rPr lang="de-DE" sz="1200" dirty="0" err="1"/>
              <a:t>Klinkhardt</a:t>
            </a:r>
            <a:r>
              <a:rPr lang="de-DE" sz="1200" dirty="0"/>
              <a:t>, S. 84-85. </a:t>
            </a:r>
          </a:p>
          <a:p>
            <a:endParaRPr lang="de-DE" dirty="0"/>
          </a:p>
        </p:txBody>
      </p:sp>
    </p:spTree>
    <p:extLst>
      <p:ext uri="{BB962C8B-B14F-4D97-AF65-F5344CB8AC3E}">
        <p14:creationId xmlns:p14="http://schemas.microsoft.com/office/powerpoint/2010/main" val="2835732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pierung 4"/>
          <p:cNvGrpSpPr/>
          <p:nvPr/>
        </p:nvGrpSpPr>
        <p:grpSpPr>
          <a:xfrm>
            <a:off x="290780" y="1090994"/>
            <a:ext cx="8784394" cy="3688307"/>
            <a:chOff x="275442" y="803127"/>
            <a:chExt cx="7676421" cy="3688307"/>
          </a:xfrm>
        </p:grpSpPr>
        <p:sp>
          <p:nvSpPr>
            <p:cNvPr id="6" name="Textfeld 5"/>
            <p:cNvSpPr txBox="1"/>
            <p:nvPr/>
          </p:nvSpPr>
          <p:spPr>
            <a:xfrm>
              <a:off x="275442" y="803127"/>
              <a:ext cx="5122941" cy="584775"/>
            </a:xfrm>
            <a:prstGeom prst="rect">
              <a:avLst/>
            </a:prstGeom>
            <a:noFill/>
          </p:spPr>
          <p:txBody>
            <a:bodyPr wrap="none">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r>
                <a:rPr lang="de-AT" sz="3200" b="1" dirty="0">
                  <a:solidFill>
                    <a:schemeClr val="accent1"/>
                  </a:solidFill>
                  <a:effectLst>
                    <a:outerShdw blurRad="38100" dist="38100" dir="2700000" algn="tl">
                      <a:srgbClr val="DDDDDD"/>
                    </a:outerShdw>
                  </a:effectLst>
                  <a:latin typeface="Calibri" charset="0"/>
                </a:rPr>
                <a:t>Schule und Schulentwicklung</a:t>
              </a:r>
            </a:p>
          </p:txBody>
        </p:sp>
        <p:sp>
          <p:nvSpPr>
            <p:cNvPr id="9" name="Textfeld 14"/>
            <p:cNvSpPr txBox="1">
              <a:spLocks noChangeArrowheads="1"/>
            </p:cNvSpPr>
            <p:nvPr/>
          </p:nvSpPr>
          <p:spPr bwMode="auto">
            <a:xfrm>
              <a:off x="275442" y="1907650"/>
              <a:ext cx="7676421" cy="25837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marL="457200" indent="-457200"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marL="0" indent="0" eaLnBrk="1" hangingPunct="1">
                <a:lnSpc>
                  <a:spcPts val="2800"/>
                </a:lnSpc>
                <a:buClr>
                  <a:srgbClr val="000090"/>
                </a:buClr>
              </a:pPr>
              <a:r>
                <a:rPr lang="de-DE" b="1" dirty="0">
                  <a:solidFill>
                    <a:schemeClr val="accent6"/>
                  </a:solidFill>
                  <a:latin typeface="+mn-lt"/>
                </a:rPr>
                <a:t>Inhalte</a:t>
              </a:r>
            </a:p>
            <a:p>
              <a:pPr marL="0" indent="0" eaLnBrk="1" hangingPunct="1">
                <a:lnSpc>
                  <a:spcPts val="2800"/>
                </a:lnSpc>
                <a:buClr>
                  <a:srgbClr val="000090"/>
                </a:buClr>
              </a:pPr>
              <a:r>
                <a:rPr lang="de-DE" sz="2000" dirty="0">
                  <a:latin typeface="+mn-lt"/>
                </a:rPr>
                <a:t>	Schule als System, Schule als Organisation,</a:t>
              </a:r>
              <a:br>
                <a:rPr lang="de-DE" sz="2000" dirty="0">
                  <a:latin typeface="+mn-lt"/>
                </a:rPr>
              </a:br>
              <a:r>
                <a:rPr lang="de-DE" sz="2000" dirty="0">
                  <a:latin typeface="+mn-lt"/>
                </a:rPr>
                <a:t>	Entwicklungen und Leistungen von Schule im internationalen Vergleich, 	global betrachtete europäische Bildungssystementwicklung,</a:t>
              </a:r>
              <a:br>
                <a:rPr lang="de-DE" sz="2000" dirty="0">
                  <a:latin typeface="+mn-lt"/>
                </a:rPr>
              </a:br>
              <a:r>
                <a:rPr lang="de-DE" sz="2000" dirty="0">
                  <a:latin typeface="+mn-lt"/>
                </a:rPr>
                <a:t>	Ansätze der Organisationsentwicklung und des Qualitätsmanagements im 	schulischen Kontext, Organisationssoziologie, sozialwissenschaftliche</a:t>
              </a:r>
            </a:p>
            <a:p>
              <a:pPr marL="0" indent="0" eaLnBrk="1" hangingPunct="1">
                <a:lnSpc>
                  <a:spcPts val="2800"/>
                </a:lnSpc>
                <a:buClr>
                  <a:srgbClr val="000090"/>
                </a:buClr>
              </a:pPr>
              <a:r>
                <a:rPr lang="de-DE" sz="2000" dirty="0">
                  <a:latin typeface="+mn-lt"/>
                </a:rPr>
                <a:t>	Forschungsmethoden.</a:t>
              </a:r>
              <a:endParaRPr lang="de-AT" sz="2000" dirty="0">
                <a:solidFill>
                  <a:srgbClr val="586B79"/>
                </a:solidFill>
                <a:latin typeface="+mn-lt"/>
              </a:endParaRPr>
            </a:p>
          </p:txBody>
        </p:sp>
      </p:grpSp>
    </p:spTree>
    <p:extLst>
      <p:ext uri="{BB962C8B-B14F-4D97-AF65-F5344CB8AC3E}">
        <p14:creationId xmlns:p14="http://schemas.microsoft.com/office/powerpoint/2010/main" val="3759009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30890" y="427138"/>
            <a:ext cx="5842000" cy="1129862"/>
          </a:xfrm>
        </p:spPr>
        <p:txBody>
          <a:bodyPr/>
          <a:lstStyle/>
          <a:p>
            <a:r>
              <a:rPr lang="de-DE" sz="3200" b="1" dirty="0">
                <a:solidFill>
                  <a:srgbClr val="70A3D4"/>
                </a:solidFill>
                <a:latin typeface="+mn-lt"/>
              </a:rPr>
              <a:t>Leistungsnachweis</a:t>
            </a:r>
          </a:p>
        </p:txBody>
      </p:sp>
      <p:graphicFrame>
        <p:nvGraphicFramePr>
          <p:cNvPr id="4" name="Tabelle 3">
            <a:extLst>
              <a:ext uri="{FF2B5EF4-FFF2-40B4-BE49-F238E27FC236}">
                <a16:creationId xmlns:a16="http://schemas.microsoft.com/office/drawing/2014/main" id="{B59DBD79-87F8-42D7-8EAF-4282D10B0032}"/>
              </a:ext>
            </a:extLst>
          </p:cNvPr>
          <p:cNvGraphicFramePr>
            <a:graphicFrameLocks noGrp="1"/>
          </p:cNvGraphicFramePr>
          <p:nvPr>
            <p:extLst>
              <p:ext uri="{D42A27DB-BD31-4B8C-83A1-F6EECF244321}">
                <p14:modId xmlns:p14="http://schemas.microsoft.com/office/powerpoint/2010/main" val="1148028386"/>
              </p:ext>
            </p:extLst>
          </p:nvPr>
        </p:nvGraphicFramePr>
        <p:xfrm>
          <a:off x="430889" y="2255115"/>
          <a:ext cx="8526297" cy="3383280"/>
        </p:xfrm>
        <a:graphic>
          <a:graphicData uri="http://schemas.openxmlformats.org/drawingml/2006/table">
            <a:tbl>
              <a:tblPr/>
              <a:tblGrid>
                <a:gridCol w="8526297">
                  <a:extLst>
                    <a:ext uri="{9D8B030D-6E8A-4147-A177-3AD203B41FA5}">
                      <a16:colId xmlns:a16="http://schemas.microsoft.com/office/drawing/2014/main" val="2915459799"/>
                    </a:ext>
                  </a:extLst>
                </a:gridCol>
              </a:tblGrid>
              <a:tr h="2051413">
                <a:tc>
                  <a:txBody>
                    <a:bodyPr/>
                    <a:lstStyle/>
                    <a:p>
                      <a:r>
                        <a:rPr lang="de-DE" sz="2800" b="1" dirty="0">
                          <a:solidFill>
                            <a:schemeClr val="accent6"/>
                          </a:solidFill>
                          <a:effectLst/>
                          <a:latin typeface="+mn-lt"/>
                        </a:rPr>
                        <a:t>Anforderungen</a:t>
                      </a:r>
                      <a:endParaRPr lang="de-DE" sz="2400" b="1" dirty="0">
                        <a:solidFill>
                          <a:schemeClr val="accent6"/>
                        </a:solidFill>
                        <a:effectLst/>
                        <a:latin typeface="+mn-lt"/>
                      </a:endParaRPr>
                    </a:p>
                    <a:p>
                      <a:pPr marL="342900" indent="-342900">
                        <a:buFont typeface="Symbol" panose="05050102010706020507" pitchFamily="18" charset="2"/>
                        <a:buChar char="-"/>
                      </a:pPr>
                      <a:r>
                        <a:rPr lang="de-DE" sz="2400" dirty="0">
                          <a:effectLst/>
                          <a:latin typeface="+mn-lt"/>
                        </a:rPr>
                        <a:t>Austausch und Diskussionsbeteiligung</a:t>
                      </a:r>
                    </a:p>
                    <a:p>
                      <a:pPr marL="342900" indent="-342900">
                        <a:buFont typeface="Symbol" panose="05050102010706020507" pitchFamily="18" charset="2"/>
                        <a:buChar char="-"/>
                      </a:pPr>
                      <a:r>
                        <a:rPr lang="de-DE" sz="2400" dirty="0">
                          <a:effectLst/>
                          <a:latin typeface="+mn-lt"/>
                        </a:rPr>
                        <a:t>Arbeitsaufträge</a:t>
                      </a:r>
                    </a:p>
                    <a:p>
                      <a:pPr marL="342900" indent="-342900">
                        <a:buFont typeface="Symbol" panose="05050102010706020507" pitchFamily="18" charset="2"/>
                        <a:buChar char="-"/>
                      </a:pPr>
                      <a:r>
                        <a:rPr lang="de-DE" sz="2400" dirty="0">
                          <a:effectLst/>
                          <a:latin typeface="+mn-lt"/>
                        </a:rPr>
                        <a:t>Feldforschung, schriftliche Ausarbeitung sowie Präsentation und Diskussion in der Übung</a:t>
                      </a:r>
                    </a:p>
                    <a:p>
                      <a:pPr marL="0" indent="0">
                        <a:buFont typeface="Symbol" panose="05050102010706020507" pitchFamily="18" charset="2"/>
                        <a:buNone/>
                      </a:pPr>
                      <a:endParaRPr lang="de-DE" sz="2400" dirty="0">
                        <a:effectLst/>
                        <a:latin typeface="+mn-lt"/>
                      </a:endParaRPr>
                    </a:p>
                    <a:p>
                      <a:pPr marL="0" indent="0">
                        <a:buFont typeface="Symbol" panose="05050102010706020507" pitchFamily="18" charset="2"/>
                        <a:buNone/>
                      </a:pPr>
                      <a:r>
                        <a:rPr lang="de-DE" sz="2400" b="1" dirty="0" err="1">
                          <a:solidFill>
                            <a:schemeClr val="accent6"/>
                          </a:solidFill>
                          <a:effectLst/>
                          <a:latin typeface="+mn-lt"/>
                        </a:rPr>
                        <a:t>Moodle</a:t>
                      </a:r>
                      <a:r>
                        <a:rPr lang="de-DE" sz="2400" b="1" dirty="0">
                          <a:solidFill>
                            <a:schemeClr val="accent6"/>
                          </a:solidFill>
                          <a:effectLst/>
                          <a:latin typeface="+mn-lt"/>
                        </a:rPr>
                        <a:t>-Kurs</a:t>
                      </a:r>
                    </a:p>
                    <a:p>
                      <a:pPr marL="0" marR="0" lvl="0" indent="0" algn="l" defTabSz="457200" rtl="0" eaLnBrk="1" fontAlgn="auto" latinLnBrk="0" hangingPunct="1">
                        <a:lnSpc>
                          <a:spcPct val="100000"/>
                        </a:lnSpc>
                        <a:spcBef>
                          <a:spcPts val="0"/>
                        </a:spcBef>
                        <a:spcAft>
                          <a:spcPts val="0"/>
                        </a:spcAft>
                        <a:buClrTx/>
                        <a:buSzTx/>
                        <a:buFont typeface="Symbol" panose="05050102010706020507" pitchFamily="18" charset="2"/>
                        <a:buNone/>
                        <a:tabLst/>
                        <a:defRPr/>
                      </a:pPr>
                      <a:r>
                        <a:rPr lang="de-DE" sz="2000" b="1" i="0" kern="1200" dirty="0">
                          <a:solidFill>
                            <a:schemeClr val="accent1"/>
                          </a:solidFill>
                          <a:effectLst/>
                          <a:latin typeface="+mn-lt"/>
                          <a:ea typeface="+mn-ea"/>
                          <a:cs typeface="+mn-cs"/>
                        </a:rPr>
                        <a:t>Übung Schulentwicklung und Schule im gesellschaftlichen Kontext WS 2024/25</a:t>
                      </a:r>
                    </a:p>
                    <a:p>
                      <a:pPr marL="342900" indent="-342900">
                        <a:buFont typeface="Symbol" panose="05050102010706020507" pitchFamily="18" charset="2"/>
                        <a:buChar char="-"/>
                      </a:pPr>
                      <a:endParaRPr lang="de-DE" sz="2400" dirty="0">
                        <a:effectLst/>
                        <a:latin typeface="+mn-lt"/>
                      </a:endParaRPr>
                    </a:p>
                  </a:txBody>
                  <a:tcPr anchor="ctr">
                    <a:lnL>
                      <a:noFill/>
                    </a:lnL>
                    <a:lnR>
                      <a:noFill/>
                    </a:lnR>
                    <a:lnT>
                      <a:noFill/>
                    </a:lnT>
                    <a:lnB>
                      <a:noFill/>
                    </a:lnB>
                    <a:solidFill>
                      <a:srgbClr val="FFFFFF"/>
                    </a:solidFill>
                  </a:tcPr>
                </a:tc>
                <a:extLst>
                  <a:ext uri="{0D108BD9-81ED-4DB2-BD59-A6C34878D82A}">
                    <a16:rowId xmlns:a16="http://schemas.microsoft.com/office/drawing/2014/main" val="1517709780"/>
                  </a:ext>
                </a:extLst>
              </a:tr>
            </a:tbl>
          </a:graphicData>
        </a:graphic>
      </p:graphicFrame>
    </p:spTree>
    <p:extLst>
      <p:ext uri="{BB962C8B-B14F-4D97-AF65-F5344CB8AC3E}">
        <p14:creationId xmlns:p14="http://schemas.microsoft.com/office/powerpoint/2010/main" val="700149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34391" y="2217314"/>
            <a:ext cx="7552944" cy="2862322"/>
          </a:xfrm>
          <a:prstGeom prst="rect">
            <a:avLst/>
          </a:prstGeom>
        </p:spPr>
        <p:txBody>
          <a:bodyPr wrap="square">
            <a:spAutoFit/>
          </a:bodyPr>
          <a:lstStyle/>
          <a:p>
            <a:pPr marL="342900" indent="-342900">
              <a:buAutoNum type="arabicPeriod"/>
            </a:pPr>
            <a:r>
              <a:rPr lang="de-DE" sz="2000" dirty="0"/>
              <a:t>Schule als gesellschaftliche Institution</a:t>
            </a:r>
          </a:p>
          <a:p>
            <a:pPr marL="342900" indent="-342900">
              <a:buAutoNum type="arabicPeriod"/>
            </a:pPr>
            <a:endParaRPr lang="de-DE" sz="2000" dirty="0"/>
          </a:p>
          <a:p>
            <a:pPr marL="342900" indent="-342900">
              <a:buAutoNum type="arabicPeriod"/>
            </a:pPr>
            <a:r>
              <a:rPr lang="de-DE" sz="2000" dirty="0"/>
              <a:t>Schule als lernende Organisation</a:t>
            </a:r>
          </a:p>
          <a:p>
            <a:pPr marL="342900" indent="-342900">
              <a:buAutoNum type="arabicPeriod"/>
            </a:pPr>
            <a:endParaRPr lang="de-DE" sz="2000" dirty="0"/>
          </a:p>
          <a:p>
            <a:pPr marL="342900" indent="-342900">
              <a:buAutoNum type="arabicPeriod"/>
            </a:pPr>
            <a:r>
              <a:rPr lang="de-DE" sz="2000" dirty="0"/>
              <a:t>Schule in einer globalisierten Welt</a:t>
            </a:r>
          </a:p>
          <a:p>
            <a:pPr marL="342900" indent="-342900">
              <a:buAutoNum type="arabicPeriod"/>
            </a:pPr>
            <a:endParaRPr lang="de-DE" sz="2000" dirty="0"/>
          </a:p>
          <a:p>
            <a:pPr marL="342900" indent="-342900">
              <a:buAutoNum type="arabicPeriod"/>
            </a:pPr>
            <a:r>
              <a:rPr lang="de-DE" sz="2000" dirty="0"/>
              <a:t> Aktuelle Herausforderungen an die Schulentwicklung</a:t>
            </a:r>
          </a:p>
          <a:p>
            <a:pPr marL="342900" indent="-342900">
              <a:buAutoNum type="arabicPeriod"/>
            </a:pPr>
            <a:endParaRPr lang="de-DE" sz="2000" dirty="0"/>
          </a:p>
          <a:p>
            <a:pPr marL="342900" indent="-342900">
              <a:buAutoNum type="arabicPeriod"/>
            </a:pPr>
            <a:r>
              <a:rPr lang="de-DE" sz="2000" dirty="0"/>
              <a:t>Qualitätssicherung an Schulen</a:t>
            </a:r>
          </a:p>
        </p:txBody>
      </p:sp>
      <p:sp>
        <p:nvSpPr>
          <p:cNvPr id="3" name="Rechteck 2"/>
          <p:cNvSpPr/>
          <p:nvPr/>
        </p:nvSpPr>
        <p:spPr>
          <a:xfrm>
            <a:off x="552095" y="921758"/>
            <a:ext cx="6295185" cy="523220"/>
          </a:xfrm>
          <a:prstGeom prst="rect">
            <a:avLst/>
          </a:prstGeom>
        </p:spPr>
        <p:txBody>
          <a:bodyPr wrap="none">
            <a:spAutoFit/>
          </a:bodyPr>
          <a:lstStyle/>
          <a:p>
            <a:r>
              <a:rPr lang="de-AT" sz="2800" b="1" dirty="0">
                <a:solidFill>
                  <a:schemeClr val="accent1"/>
                </a:solidFill>
                <a:effectLst>
                  <a:outerShdw blurRad="38100" dist="38100" dir="2700000" algn="tl">
                    <a:srgbClr val="DDDDDD"/>
                  </a:outerShdw>
                </a:effectLst>
                <a:latin typeface="Calibri" charset="0"/>
              </a:rPr>
              <a:t>Schule und Schulentwicklung - </a:t>
            </a:r>
            <a:r>
              <a:rPr lang="de-DE" sz="2800" b="1" dirty="0">
                <a:solidFill>
                  <a:schemeClr val="accent6"/>
                </a:solidFill>
              </a:rPr>
              <a:t>Überblick</a:t>
            </a:r>
            <a:r>
              <a:rPr lang="de-AT" sz="2800" b="1" dirty="0">
                <a:solidFill>
                  <a:schemeClr val="accent1"/>
                </a:solidFill>
                <a:effectLst>
                  <a:outerShdw blurRad="38100" dist="38100" dir="2700000" algn="tl">
                    <a:srgbClr val="DDDDDD"/>
                  </a:outerShdw>
                </a:effectLst>
                <a:latin typeface="Calibri" charset="0"/>
              </a:rPr>
              <a:t> </a:t>
            </a:r>
          </a:p>
        </p:txBody>
      </p:sp>
    </p:spTree>
    <p:extLst>
      <p:ext uri="{BB962C8B-B14F-4D97-AF65-F5344CB8AC3E}">
        <p14:creationId xmlns:p14="http://schemas.microsoft.com/office/powerpoint/2010/main" val="1489217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51875" y="2522115"/>
            <a:ext cx="8440249" cy="3108543"/>
          </a:xfrm>
          <a:prstGeom prst="rect">
            <a:avLst/>
          </a:prstGeom>
        </p:spPr>
        <p:txBody>
          <a:bodyPr wrap="square">
            <a:spAutoFit/>
          </a:bodyPr>
          <a:lstStyle/>
          <a:p>
            <a:r>
              <a:rPr lang="de-DE" sz="2800" dirty="0">
                <a:solidFill>
                  <a:schemeClr val="tx2"/>
                </a:solidFill>
                <a:latin typeface="Kristen ITC" panose="03050502040202030202" pitchFamily="66" charset="0"/>
              </a:rPr>
              <a:t>Vorstellungen von „guter Schule“?</a:t>
            </a:r>
          </a:p>
          <a:p>
            <a:endParaRPr lang="de-DE" sz="2800" dirty="0">
              <a:solidFill>
                <a:schemeClr val="tx2"/>
              </a:solidFill>
              <a:latin typeface="Kristen ITC" panose="03050502040202030202" pitchFamily="66" charset="0"/>
            </a:endParaRPr>
          </a:p>
          <a:p>
            <a:r>
              <a:rPr lang="de-DE" sz="2800" dirty="0">
                <a:solidFill>
                  <a:schemeClr val="tx2"/>
                </a:solidFill>
                <a:latin typeface="Kristen ITC" panose="03050502040202030202" pitchFamily="66" charset="0"/>
              </a:rPr>
              <a:t>Visualisieren Sie Ihre Ideen von „guter Schule“!</a:t>
            </a:r>
          </a:p>
          <a:p>
            <a:endParaRPr lang="de-DE" sz="2800" dirty="0">
              <a:solidFill>
                <a:schemeClr val="tx2"/>
              </a:solidFill>
              <a:latin typeface="Kristen ITC" panose="03050502040202030202" pitchFamily="66" charset="0"/>
            </a:endParaRPr>
          </a:p>
          <a:p>
            <a:r>
              <a:rPr lang="de-DE" sz="2800" b="1" dirty="0">
                <a:solidFill>
                  <a:schemeClr val="accent6"/>
                </a:solidFill>
              </a:rPr>
              <a:t>Arbeitsauftrag 1: Interviewen Sie mind. 3 </a:t>
            </a:r>
            <a:r>
              <a:rPr lang="de-DE" sz="2800" b="1" dirty="0" err="1">
                <a:solidFill>
                  <a:schemeClr val="accent6"/>
                </a:solidFill>
              </a:rPr>
              <a:t>Schüler:innen</a:t>
            </a:r>
            <a:r>
              <a:rPr lang="de-DE" sz="2800" b="1" dirty="0">
                <a:solidFill>
                  <a:schemeClr val="accent6"/>
                </a:solidFill>
              </a:rPr>
              <a:t> – Hauptthema „Gute Schule“ (bzw. „gute </a:t>
            </a:r>
            <a:r>
              <a:rPr lang="de-DE" sz="2800" b="1" dirty="0" err="1">
                <a:solidFill>
                  <a:schemeClr val="accent6"/>
                </a:solidFill>
              </a:rPr>
              <a:t>Lehrer:in</a:t>
            </a:r>
            <a:r>
              <a:rPr lang="de-DE" sz="2800" b="1" dirty="0">
                <a:solidFill>
                  <a:schemeClr val="accent6"/>
                </a:solidFill>
              </a:rPr>
              <a:t>“)</a:t>
            </a:r>
          </a:p>
          <a:p>
            <a:endParaRPr lang="de-DE" sz="2800" dirty="0">
              <a:solidFill>
                <a:schemeClr val="tx2"/>
              </a:solidFill>
              <a:latin typeface="Kristen ITC" panose="03050502040202030202" pitchFamily="66" charset="0"/>
            </a:endParaRPr>
          </a:p>
        </p:txBody>
      </p:sp>
      <p:sp>
        <p:nvSpPr>
          <p:cNvPr id="3" name="Rechteck 2"/>
          <p:cNvSpPr/>
          <p:nvPr/>
        </p:nvSpPr>
        <p:spPr>
          <a:xfrm>
            <a:off x="552095" y="921758"/>
            <a:ext cx="4511043" cy="523220"/>
          </a:xfrm>
          <a:prstGeom prst="rect">
            <a:avLst/>
          </a:prstGeom>
        </p:spPr>
        <p:txBody>
          <a:bodyPr wrap="none">
            <a:spAutoFit/>
          </a:bodyPr>
          <a:lstStyle/>
          <a:p>
            <a:r>
              <a:rPr lang="de-AT" sz="2800" b="1" dirty="0">
                <a:solidFill>
                  <a:schemeClr val="accent1"/>
                </a:solidFill>
                <a:effectLst>
                  <a:outerShdw blurRad="38100" dist="38100" dir="2700000" algn="tl">
                    <a:srgbClr val="DDDDDD"/>
                  </a:outerShdw>
                </a:effectLst>
                <a:latin typeface="Calibri" charset="0"/>
              </a:rPr>
              <a:t>Schule und Schulentwicklung</a:t>
            </a:r>
          </a:p>
        </p:txBody>
      </p:sp>
    </p:spTree>
    <p:extLst>
      <p:ext uri="{BB962C8B-B14F-4D97-AF65-F5344CB8AC3E}">
        <p14:creationId xmlns:p14="http://schemas.microsoft.com/office/powerpoint/2010/main" val="874751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08557" y="2292600"/>
            <a:ext cx="7926886" cy="3293209"/>
          </a:xfrm>
          <a:prstGeom prst="rect">
            <a:avLst/>
          </a:prstGeom>
        </p:spPr>
        <p:txBody>
          <a:bodyPr wrap="square">
            <a:spAutoFit/>
          </a:bodyPr>
          <a:lstStyle/>
          <a:p>
            <a:r>
              <a:rPr lang="de-DE" sz="2800" dirty="0">
                <a:solidFill>
                  <a:schemeClr val="tx2"/>
                </a:solidFill>
                <a:latin typeface="Kristen ITC" panose="03050502040202030202" pitchFamily="66" charset="0"/>
              </a:rPr>
              <a:t>Schule einst und </a:t>
            </a:r>
            <a:r>
              <a:rPr lang="de-DE" sz="2800" dirty="0">
                <a:solidFill>
                  <a:schemeClr val="accent6"/>
                </a:solidFill>
                <a:latin typeface="Kristen ITC" panose="03050502040202030202" pitchFamily="66" charset="0"/>
              </a:rPr>
              <a:t>jetzt</a:t>
            </a:r>
            <a:r>
              <a:rPr lang="de-DE" sz="2800" dirty="0">
                <a:solidFill>
                  <a:schemeClr val="tx2"/>
                </a:solidFill>
                <a:latin typeface="Kristen ITC" panose="03050502040202030202" pitchFamily="66" charset="0"/>
              </a:rPr>
              <a:t>?</a:t>
            </a:r>
          </a:p>
          <a:p>
            <a:endParaRPr lang="de-DE" sz="2800" dirty="0">
              <a:solidFill>
                <a:schemeClr val="tx2"/>
              </a:solidFill>
              <a:latin typeface="Kristen ITC" panose="03050502040202030202" pitchFamily="66" charset="0"/>
            </a:endParaRPr>
          </a:p>
          <a:p>
            <a:r>
              <a:rPr lang="de-DE" sz="2800" dirty="0">
                <a:solidFill>
                  <a:schemeClr val="tx2"/>
                </a:solidFill>
                <a:latin typeface="Kristen ITC" panose="03050502040202030202" pitchFamily="66" charset="0"/>
              </a:rPr>
              <a:t>Was braucht eine „Schule der Zukunft“?</a:t>
            </a:r>
          </a:p>
          <a:p>
            <a:endParaRPr lang="de-DE" sz="2800" dirty="0">
              <a:solidFill>
                <a:schemeClr val="tx2"/>
              </a:solidFill>
              <a:latin typeface="Kristen ITC" panose="03050502040202030202" pitchFamily="66" charset="0"/>
            </a:endParaRPr>
          </a:p>
          <a:p>
            <a:r>
              <a:rPr lang="de-DE" sz="2400" b="1" dirty="0">
                <a:solidFill>
                  <a:schemeClr val="accent6"/>
                </a:solidFill>
              </a:rPr>
              <a:t>Lesen Sie dazu folgende Beiträge auf </a:t>
            </a:r>
            <a:r>
              <a:rPr lang="de-DE" sz="2400" b="1" dirty="0" err="1">
                <a:solidFill>
                  <a:schemeClr val="accent6"/>
                </a:solidFill>
              </a:rPr>
              <a:t>Moodle</a:t>
            </a:r>
            <a:r>
              <a:rPr lang="de-DE" sz="2400" b="1" dirty="0">
                <a:solidFill>
                  <a:schemeClr val="accent6"/>
                </a:solidFill>
              </a:rPr>
              <a:t>:</a:t>
            </a:r>
          </a:p>
          <a:p>
            <a:pPr marL="342900" indent="-342900">
              <a:buFont typeface="Wingdings" panose="05000000000000000000" pitchFamily="2" charset="2"/>
              <a:buChar char="§"/>
            </a:pPr>
            <a:r>
              <a:rPr lang="de-DE" sz="2400" dirty="0">
                <a:solidFill>
                  <a:schemeClr val="tx2"/>
                </a:solidFill>
              </a:rPr>
              <a:t>Kindsein_1</a:t>
            </a:r>
          </a:p>
          <a:p>
            <a:pPr marL="342900" indent="-342900">
              <a:buFont typeface="Wingdings" panose="05000000000000000000" pitchFamily="2" charset="2"/>
              <a:buChar char="§"/>
            </a:pPr>
            <a:r>
              <a:rPr lang="de-DE" sz="2400" dirty="0">
                <a:solidFill>
                  <a:schemeClr val="tx2"/>
                </a:solidFill>
              </a:rPr>
              <a:t>Kindsein_2</a:t>
            </a:r>
          </a:p>
          <a:p>
            <a:pPr marL="342900" indent="-342900">
              <a:buFont typeface="Wingdings" panose="05000000000000000000" pitchFamily="2" charset="2"/>
              <a:buChar char="§"/>
            </a:pPr>
            <a:r>
              <a:rPr lang="de-DE" sz="2400" dirty="0">
                <a:solidFill>
                  <a:schemeClr val="tx2"/>
                </a:solidFill>
              </a:rPr>
              <a:t>Schulordung_1950</a:t>
            </a:r>
          </a:p>
        </p:txBody>
      </p:sp>
      <p:sp>
        <p:nvSpPr>
          <p:cNvPr id="3" name="Rechteck 2"/>
          <p:cNvSpPr/>
          <p:nvPr/>
        </p:nvSpPr>
        <p:spPr>
          <a:xfrm>
            <a:off x="552095" y="921758"/>
            <a:ext cx="4511043" cy="523220"/>
          </a:xfrm>
          <a:prstGeom prst="rect">
            <a:avLst/>
          </a:prstGeom>
        </p:spPr>
        <p:txBody>
          <a:bodyPr wrap="none">
            <a:spAutoFit/>
          </a:bodyPr>
          <a:lstStyle/>
          <a:p>
            <a:r>
              <a:rPr lang="de-AT" sz="2800" b="1" dirty="0">
                <a:solidFill>
                  <a:schemeClr val="accent1"/>
                </a:solidFill>
                <a:effectLst>
                  <a:outerShdw blurRad="38100" dist="38100" dir="2700000" algn="tl">
                    <a:srgbClr val="DDDDDD"/>
                  </a:outerShdw>
                </a:effectLst>
                <a:latin typeface="Calibri" charset="0"/>
              </a:rPr>
              <a:t>Schule und Schulentwicklung</a:t>
            </a:r>
          </a:p>
        </p:txBody>
      </p:sp>
    </p:spTree>
    <p:extLst>
      <p:ext uri="{BB962C8B-B14F-4D97-AF65-F5344CB8AC3E}">
        <p14:creationId xmlns:p14="http://schemas.microsoft.com/office/powerpoint/2010/main" val="542360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341585"/>
            <a:ext cx="5842000" cy="1129862"/>
          </a:xfrm>
        </p:spPr>
        <p:txBody>
          <a:bodyPr/>
          <a:lstStyle/>
          <a:p>
            <a:r>
              <a:rPr lang="de-DE" sz="2800" b="1">
                <a:latin typeface="+mn-lt"/>
              </a:rPr>
              <a:t>Kritische Reflexion der Filmausschnitte</a:t>
            </a:r>
            <a:endParaRPr lang="de-DE" sz="2400" b="1">
              <a:latin typeface="+mn-lt"/>
            </a:endParaRPr>
          </a:p>
        </p:txBody>
      </p:sp>
      <p:sp>
        <p:nvSpPr>
          <p:cNvPr id="3" name="Textfeld 14"/>
          <p:cNvSpPr txBox="1">
            <a:spLocks noChangeArrowheads="1"/>
          </p:cNvSpPr>
          <p:nvPr/>
        </p:nvSpPr>
        <p:spPr bwMode="auto">
          <a:xfrm>
            <a:off x="322552" y="1813119"/>
            <a:ext cx="8497887" cy="41549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40" tIns="45720" rIns="91440" bIns="45720" anchor="t">
            <a:spAutoFit/>
          </a:bodyPr>
          <a:lstStyle>
            <a:lvl1pPr marL="174625" indent="-174625"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marL="0" indent="0" eaLnBrk="1" hangingPunct="1">
              <a:buClr>
                <a:schemeClr val="accent1"/>
              </a:buClr>
            </a:pPr>
            <a:r>
              <a:rPr lang="de-AT" sz="1800" dirty="0">
                <a:solidFill>
                  <a:srgbClr val="586B79"/>
                </a:solidFill>
                <a:latin typeface="Calibri"/>
                <a:ea typeface="ＭＳ Ｐゴシック"/>
                <a:cs typeface="Arial"/>
              </a:rPr>
              <a:t>„Der Raum als dritter Pädagoge“</a:t>
            </a:r>
          </a:p>
          <a:p>
            <a:pPr marL="285750" indent="-285750" eaLnBrk="1" hangingPunct="1">
              <a:buClr>
                <a:schemeClr val="accent1"/>
              </a:buClr>
              <a:buFont typeface="Wingdings" charset="2"/>
              <a:buChar char="§"/>
            </a:pPr>
            <a:r>
              <a:rPr lang="en-US" sz="1800" dirty="0">
                <a:solidFill>
                  <a:srgbClr val="586B79"/>
                </a:solidFill>
                <a:latin typeface="Calibri"/>
                <a:ea typeface="ＭＳ Ｐゴシック"/>
                <a:cs typeface="Arial"/>
                <a:hlinkClick r:id="rId2"/>
              </a:rPr>
              <a:t>https://www.youtube.com/watch?v=8X3FCyO0Buc&amp;list=PLNFg7FC6LTyA-QDomOlYPbZP915F3wuvL</a:t>
            </a:r>
            <a:endParaRPr lang="en-US" sz="1800" dirty="0">
              <a:solidFill>
                <a:srgbClr val="586B79"/>
              </a:solidFill>
              <a:latin typeface="Calibri"/>
              <a:ea typeface="ＭＳ Ｐゴシック"/>
              <a:cs typeface="Arial"/>
            </a:endParaRPr>
          </a:p>
          <a:p>
            <a:pPr marL="285750" indent="-285750" eaLnBrk="1" hangingPunct="1">
              <a:buClr>
                <a:schemeClr val="accent1"/>
              </a:buClr>
              <a:buFont typeface="Wingdings" charset="2"/>
              <a:buChar char="§"/>
            </a:pPr>
            <a:endParaRPr lang="en-US" sz="1800">
              <a:solidFill>
                <a:srgbClr val="586B79"/>
              </a:solidFill>
              <a:latin typeface="Calibri" charset="0"/>
            </a:endParaRPr>
          </a:p>
          <a:p>
            <a:pPr marL="285750" indent="-285750" eaLnBrk="1" hangingPunct="1">
              <a:buClr>
                <a:schemeClr val="accent1"/>
              </a:buClr>
              <a:buFont typeface="Wingdings" charset="2"/>
              <a:buChar char="§"/>
            </a:pPr>
            <a:endParaRPr lang="de-AT" sz="1800">
              <a:solidFill>
                <a:srgbClr val="586B79"/>
              </a:solidFill>
              <a:latin typeface="Calibri" charset="0"/>
            </a:endParaRPr>
          </a:p>
          <a:p>
            <a:pPr marL="0" indent="0" eaLnBrk="1" hangingPunct="1">
              <a:buClr>
                <a:schemeClr val="accent1"/>
              </a:buClr>
            </a:pPr>
            <a:r>
              <a:rPr lang="en-US" sz="1800" dirty="0">
                <a:solidFill>
                  <a:srgbClr val="586B79"/>
                </a:solidFill>
                <a:latin typeface="Calibri"/>
                <a:ea typeface="ＭＳ Ｐゴシック"/>
                <a:cs typeface="Arial"/>
              </a:rPr>
              <a:t>“Eine Schule der Zukunft”</a:t>
            </a:r>
          </a:p>
          <a:p>
            <a:pPr marL="285750" indent="-285750" eaLnBrk="1" hangingPunct="1">
              <a:buClr>
                <a:schemeClr val="accent1"/>
              </a:buClr>
              <a:buFont typeface="Wingdings" charset="2"/>
              <a:buChar char="§"/>
            </a:pPr>
            <a:r>
              <a:rPr lang="en-US" sz="1800" dirty="0">
                <a:solidFill>
                  <a:srgbClr val="586B79"/>
                </a:solidFill>
                <a:latin typeface="Calibri"/>
                <a:ea typeface="ＭＳ Ｐゴシック"/>
                <a:cs typeface="Arial"/>
                <a:hlinkClick r:id="rId3"/>
              </a:rPr>
              <a:t>https://www.youtube.com/watch?v=7C-j0jFgeaI</a:t>
            </a:r>
            <a:endParaRPr lang="en-US" sz="1800" dirty="0">
              <a:solidFill>
                <a:srgbClr val="586B79"/>
              </a:solidFill>
              <a:latin typeface="Calibri"/>
              <a:ea typeface="ＭＳ Ｐゴシック"/>
              <a:cs typeface="Arial"/>
            </a:endParaRPr>
          </a:p>
          <a:p>
            <a:pPr marL="285750" indent="-285750" eaLnBrk="1" hangingPunct="1">
              <a:buClr>
                <a:schemeClr val="accent1"/>
              </a:buClr>
              <a:buFont typeface="Wingdings" charset="2"/>
              <a:buChar char="§"/>
            </a:pPr>
            <a:endParaRPr lang="de-AT" sz="1800">
              <a:solidFill>
                <a:srgbClr val="586B79"/>
              </a:solidFill>
              <a:latin typeface="Calibri" charset="0"/>
            </a:endParaRPr>
          </a:p>
          <a:p>
            <a:pPr marL="0" indent="0" eaLnBrk="1" hangingPunct="1">
              <a:buClr>
                <a:schemeClr val="accent1"/>
              </a:buClr>
            </a:pPr>
            <a:r>
              <a:rPr lang="de-AT" sz="1800" dirty="0">
                <a:solidFill>
                  <a:srgbClr val="586B79"/>
                </a:solidFill>
                <a:latin typeface="Calibri"/>
                <a:ea typeface="ＭＳ Ｐゴシック"/>
                <a:cs typeface="Arial"/>
              </a:rPr>
              <a:t>„Beste Schule Deutschlands“</a:t>
            </a:r>
          </a:p>
          <a:p>
            <a:pPr marL="0" indent="0" eaLnBrk="1" hangingPunct="1">
              <a:buClr>
                <a:schemeClr val="accent1"/>
              </a:buClr>
            </a:pPr>
            <a:r>
              <a:rPr lang="en-US" sz="1800" dirty="0">
                <a:solidFill>
                  <a:srgbClr val="586B79"/>
                </a:solidFill>
                <a:latin typeface="Calibri"/>
                <a:ea typeface="ＭＳ Ｐゴシック"/>
                <a:cs typeface="Arial"/>
                <a:hlinkClick r:id="rId4"/>
              </a:rPr>
              <a:t>https://www.youtube.com/watch?v=UioIvMyc1jI</a:t>
            </a:r>
            <a:endParaRPr lang="en-US" sz="1800" dirty="0">
              <a:solidFill>
                <a:srgbClr val="586B79"/>
              </a:solidFill>
              <a:latin typeface="Calibri"/>
              <a:ea typeface="ＭＳ Ｐゴシック"/>
              <a:cs typeface="Arial"/>
            </a:endParaRPr>
          </a:p>
          <a:p>
            <a:pPr marL="0" indent="0" eaLnBrk="1" hangingPunct="1">
              <a:buClr>
                <a:schemeClr val="accent1"/>
              </a:buClr>
            </a:pPr>
            <a:endParaRPr lang="de-AT" sz="1800">
              <a:solidFill>
                <a:srgbClr val="586B79"/>
              </a:solidFill>
              <a:latin typeface="Calibri" charset="0"/>
            </a:endParaRPr>
          </a:p>
          <a:p>
            <a:r>
              <a:rPr lang="de-DE" b="1" dirty="0">
                <a:solidFill>
                  <a:schemeClr val="accent6"/>
                </a:solidFill>
                <a:latin typeface="Calibri"/>
                <a:ea typeface="Calibri"/>
                <a:cs typeface="Calibri"/>
              </a:rPr>
              <a:t>Senden Sie </a:t>
            </a:r>
            <a:r>
              <a:rPr lang="de-DE" b="1" dirty="0" err="1">
                <a:solidFill>
                  <a:schemeClr val="accent6"/>
                </a:solidFill>
                <a:latin typeface="Calibri"/>
                <a:ea typeface="Calibri"/>
                <a:cs typeface="Calibri"/>
              </a:rPr>
              <a:t>Ihrer:Ihrem</a:t>
            </a:r>
            <a:r>
              <a:rPr lang="de-DE" b="1" dirty="0">
                <a:solidFill>
                  <a:schemeClr val="accent6"/>
                </a:solidFill>
                <a:latin typeface="Calibri"/>
                <a:ea typeface="Calibri"/>
                <a:cs typeface="Calibri"/>
              </a:rPr>
              <a:t> </a:t>
            </a:r>
            <a:r>
              <a:rPr lang="de-DE" b="1" dirty="0" err="1">
                <a:solidFill>
                  <a:schemeClr val="accent6"/>
                </a:solidFill>
                <a:latin typeface="Calibri"/>
                <a:ea typeface="Calibri"/>
                <a:cs typeface="Calibri"/>
              </a:rPr>
              <a:t>Sitznachbar:in</a:t>
            </a:r>
            <a:r>
              <a:rPr lang="de-DE" b="1" dirty="0">
                <a:solidFill>
                  <a:schemeClr val="accent6"/>
                </a:solidFill>
                <a:latin typeface="Calibri"/>
                <a:ea typeface="Calibri"/>
                <a:cs typeface="Calibri"/>
              </a:rPr>
              <a:t> eine Textnachricht mit den wichtigsten Erfolgsfaktoren aus den Beiträgen!</a:t>
            </a:r>
            <a:endParaRPr lang="de-AT" dirty="0">
              <a:solidFill>
                <a:schemeClr val="accent6"/>
              </a:solidFill>
              <a:latin typeface="Calibri" charset="0"/>
              <a:ea typeface="Calibri"/>
              <a:cs typeface="Calibri"/>
            </a:endParaRPr>
          </a:p>
          <a:p>
            <a:pPr marL="0" indent="0"/>
            <a:endParaRPr lang="de-AT" sz="1800" dirty="0">
              <a:solidFill>
                <a:srgbClr val="586B79"/>
              </a:solidFill>
              <a:latin typeface="Calibri" charset="0"/>
            </a:endParaRPr>
          </a:p>
        </p:txBody>
      </p:sp>
      <p:sp>
        <p:nvSpPr>
          <p:cNvPr id="4" name="Rechteckige Legende 3"/>
          <p:cNvSpPr/>
          <p:nvPr/>
        </p:nvSpPr>
        <p:spPr>
          <a:xfrm>
            <a:off x="6237288" y="2692400"/>
            <a:ext cx="2396067" cy="1329266"/>
          </a:xfrm>
          <a:prstGeom prst="wedgeRectCallout">
            <a:avLst>
              <a:gd name="adj1" fmla="val -80904"/>
              <a:gd name="adj2" fmla="val 82246"/>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de-DE" dirty="0"/>
              <a:t>Was sind wichtige (Erfolgs-)Faktoren für „gut“ geführte Schulen? </a:t>
            </a:r>
          </a:p>
        </p:txBody>
      </p:sp>
    </p:spTree>
    <p:extLst>
      <p:ext uri="{BB962C8B-B14F-4D97-AF65-F5344CB8AC3E}">
        <p14:creationId xmlns:p14="http://schemas.microsoft.com/office/powerpoint/2010/main" val="4260519300"/>
      </p:ext>
    </p:extLst>
  </p:cSld>
  <p:clrMapOvr>
    <a:masterClrMapping/>
  </p:clrMapOvr>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1959</Words>
  <Application>Microsoft Office PowerPoint</Application>
  <PresentationFormat>Bildschirmpräsentation (4:3)</PresentationFormat>
  <Paragraphs>295</Paragraphs>
  <Slides>30</Slides>
  <Notes>0</Notes>
  <HiddenSlides>0</HiddenSlides>
  <MMClips>0</MMClips>
  <ScaleCrop>false</ScaleCrop>
  <HeadingPairs>
    <vt:vector size="6" baseType="variant">
      <vt:variant>
        <vt:lpstr>Verwendete Schriftarten</vt:lpstr>
      </vt:variant>
      <vt:variant>
        <vt:i4>10</vt:i4>
      </vt:variant>
      <vt:variant>
        <vt:lpstr>Design</vt:lpstr>
      </vt:variant>
      <vt:variant>
        <vt:i4>1</vt:i4>
      </vt:variant>
      <vt:variant>
        <vt:lpstr>Folientitel</vt:lpstr>
      </vt:variant>
      <vt:variant>
        <vt:i4>30</vt:i4>
      </vt:variant>
    </vt:vector>
  </HeadingPairs>
  <TitlesOfParts>
    <vt:vector size="41" baseType="lpstr">
      <vt:lpstr>ＭＳ Ｐゴシック</vt:lpstr>
      <vt:lpstr>Arial</vt:lpstr>
      <vt:lpstr>Calibri</vt:lpstr>
      <vt:lpstr>Courier New</vt:lpstr>
      <vt:lpstr>Kristen ITC</vt:lpstr>
      <vt:lpstr>Mangal</vt:lpstr>
      <vt:lpstr>Open Sans</vt:lpstr>
      <vt:lpstr>Symbol</vt:lpstr>
      <vt:lpstr>Verdana</vt:lpstr>
      <vt:lpstr>Wingdings</vt:lpstr>
      <vt:lpstr>Office-Design</vt:lpstr>
      <vt:lpstr>Übung 3 Schulentwicklung und Schulevaluation</vt:lpstr>
      <vt:lpstr>PowerPoint-Präsentation</vt:lpstr>
      <vt:lpstr>PowerPoint-Präsentation</vt:lpstr>
      <vt:lpstr>PowerPoint-Präsentation</vt:lpstr>
      <vt:lpstr>Leistungsnachweis</vt:lpstr>
      <vt:lpstr>PowerPoint-Präsentation</vt:lpstr>
      <vt:lpstr>PowerPoint-Präsentation</vt:lpstr>
      <vt:lpstr>PowerPoint-Präsentation</vt:lpstr>
      <vt:lpstr>Kritische Reflexion der Filmausschnitte</vt:lpstr>
      <vt:lpstr>Schule als gesellschaftliche Institution</vt:lpstr>
      <vt:lpstr>Infos BMBWF</vt:lpstr>
      <vt:lpstr>PowerPoint-Präsentation</vt:lpstr>
      <vt:lpstr>PowerPoint-Präsentation</vt:lpstr>
      <vt:lpstr>Unterrichtsentwicklung</vt:lpstr>
      <vt:lpstr>PowerPoint-Präsentation</vt:lpstr>
      <vt:lpstr>Infos BMBWF</vt:lpstr>
      <vt:lpstr>Überblick Schulentwicklung</vt:lpstr>
      <vt:lpstr>Recherchieren Sie „Good-practice Beispiele“</vt:lpstr>
      <vt:lpstr>Interessante HPs</vt:lpstr>
      <vt:lpstr>Aktuelle Herausforderungen der Schulentwicklung - Inklusion</vt:lpstr>
      <vt:lpstr>Aktuelle Herausforderungen der Schulentwicklung - Inklusion</vt:lpstr>
      <vt:lpstr>Aktuelle Herausforderungen der Schulentwicklung - Inklusion</vt:lpstr>
      <vt:lpstr>Aktuelle Herausforderungen der Schulentwicklung - Inklusion</vt:lpstr>
      <vt:lpstr>Schule als gesellschaftliche Institution</vt:lpstr>
      <vt:lpstr>Schule als gesellschaftliche Institution</vt:lpstr>
      <vt:lpstr>Schule als gesellschaftliche Institution</vt:lpstr>
      <vt:lpstr>Schule als gesellschaftliche Institution</vt:lpstr>
      <vt:lpstr>Schule als gesellschaftliche Institution</vt:lpstr>
      <vt:lpstr>Texte &amp; Quellennachweis</vt:lpstr>
      <vt:lpstr>Literatur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Josef Philipp</dc:creator>
  <cp:lastModifiedBy>Sabine Bruch</cp:lastModifiedBy>
  <cp:revision>283</cp:revision>
  <dcterms:created xsi:type="dcterms:W3CDTF">2016-10-07T07:15:36Z</dcterms:created>
  <dcterms:modified xsi:type="dcterms:W3CDTF">2024-11-15T07:18:28Z</dcterms:modified>
</cp:coreProperties>
</file>