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42E"/>
    <a:srgbClr val="8E2431"/>
    <a:srgbClr val="60335E"/>
    <a:srgbClr val="793D33"/>
    <a:srgbClr val="F1E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5" d="100"/>
          <a:sy n="15" d="100"/>
        </p:scale>
        <p:origin x="1224" y="108"/>
      </p:cViewPr>
      <p:guideLst/>
    </p:cSldViewPr>
  </p:slideViewPr>
  <p:notesTextViewPr>
    <p:cViewPr>
      <p:scale>
        <a:sx n="1" d="1"/>
        <a:sy n="1" d="1"/>
      </p:scale>
      <p:origin x="0" y="0"/>
    </p:cViewPr>
  </p:notesTextViewPr>
  <p:notesViewPr>
    <p:cSldViewPr snapToGrid="0" showGuides="1">
      <p:cViewPr varScale="1">
        <p:scale>
          <a:sx n="60" d="100"/>
          <a:sy n="60" d="100"/>
        </p:scale>
        <p:origin x="17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AB2E9-3568-4939-AD20-F42726F09D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F1FE2A-97BA-4B52-B3A6-E44D1F20CB28}">
      <dgm:prSet phldrT="[Text]" custT="1"/>
      <dgm:spPr>
        <a:solidFill>
          <a:srgbClr val="AA042E"/>
        </a:solidFill>
      </dgm:spPr>
      <dgm:t>
        <a:bodyPr/>
        <a:lstStyle/>
        <a:p>
          <a:r>
            <a:rPr lang="de-DE" sz="3600" b="0" i="0" dirty="0" smtClean="0">
              <a:latin typeface="Arial"/>
            </a:rPr>
            <a:t>Regelapparat</a:t>
          </a:r>
          <a:endParaRPr lang="de-DE" sz="3600" b="0" i="0" dirty="0">
            <a:latin typeface="Arial"/>
          </a:endParaRPr>
        </a:p>
      </dgm:t>
    </dgm:pt>
    <dgm:pt modelId="{272155B6-483B-4675-B173-D3F00A201046}" type="parTrans" cxnId="{FC6EE199-23CF-4307-94F8-FC53916EA51A}">
      <dgm:prSet/>
      <dgm:spPr/>
      <dgm:t>
        <a:bodyPr/>
        <a:lstStyle/>
        <a:p>
          <a:endParaRPr lang="en-US" sz="2800"/>
        </a:p>
      </dgm:t>
    </dgm:pt>
    <dgm:pt modelId="{0CACD921-34CA-4681-87F1-041A98C27B3D}" type="sibTrans" cxnId="{FC6EE199-23CF-4307-94F8-FC53916EA51A}">
      <dgm:prSet/>
      <dgm:spPr/>
      <dgm:t>
        <a:bodyPr/>
        <a:lstStyle/>
        <a:p>
          <a:endParaRPr lang="en-US" sz="2800"/>
        </a:p>
      </dgm:t>
    </dgm:pt>
    <dgm:pt modelId="{4640F6E6-EF32-4372-9B3B-2FFD48F9CB5C}">
      <dgm:prSet phldrT="[Text]" custT="1"/>
      <dgm:spPr>
        <a:noFill/>
      </dgm:spPr>
      <dgm:t>
        <a:bodyPr/>
        <a:lstStyle/>
        <a:p>
          <a:pPr>
            <a:buClr>
              <a:srgbClr val="C00000"/>
            </a:buClr>
          </a:pPr>
          <a:r>
            <a:rPr lang="de-DE" sz="2800" b="0" i="0" dirty="0" smtClean="0">
              <a:solidFill>
                <a:schemeClr val="bg1"/>
              </a:solidFill>
              <a:latin typeface="Arial"/>
            </a:rPr>
            <a:t>LAD &amp; SPE (Chomsky)</a:t>
          </a:r>
          <a:endParaRPr lang="de-DE" sz="2800" b="0" i="0" dirty="0">
            <a:solidFill>
              <a:schemeClr val="bg1"/>
            </a:solidFill>
            <a:latin typeface="Arial"/>
          </a:endParaRPr>
        </a:p>
      </dgm:t>
    </dgm:pt>
    <dgm:pt modelId="{DB4F8E23-BBE6-4AB5-9D82-74F5115D7455}" type="parTrans" cxnId="{ACB965C6-1ACF-483C-9C29-8A17C949C706}">
      <dgm:prSet/>
      <dgm:spPr/>
      <dgm:t>
        <a:bodyPr/>
        <a:lstStyle/>
        <a:p>
          <a:endParaRPr lang="en-US" sz="2800"/>
        </a:p>
      </dgm:t>
    </dgm:pt>
    <dgm:pt modelId="{55E32D54-3DF3-4F3F-B3B8-1AEE5606EC62}" type="sibTrans" cxnId="{ACB965C6-1ACF-483C-9C29-8A17C949C706}">
      <dgm:prSet/>
      <dgm:spPr/>
      <dgm:t>
        <a:bodyPr/>
        <a:lstStyle/>
        <a:p>
          <a:endParaRPr lang="en-US" sz="2800"/>
        </a:p>
      </dgm:t>
    </dgm:pt>
    <dgm:pt modelId="{184B56DA-A66C-4DD0-AE11-0A7EBA387E48}">
      <dgm:prSet phldrT="[Text]" custT="1"/>
      <dgm:spPr>
        <a:solidFill>
          <a:srgbClr val="AA042E"/>
        </a:solidFill>
      </dgm:spPr>
      <dgm:t>
        <a:bodyPr/>
        <a:lstStyle/>
        <a:p>
          <a:r>
            <a:rPr lang="de-DE" sz="3600" b="0" i="0" dirty="0" smtClean="0">
              <a:latin typeface="Arial"/>
            </a:rPr>
            <a:t>Analogie- und Musterbildung</a:t>
          </a:r>
          <a:endParaRPr lang="de-DE" sz="3600" b="0" i="0" dirty="0">
            <a:latin typeface="Arial"/>
          </a:endParaRPr>
        </a:p>
      </dgm:t>
    </dgm:pt>
    <dgm:pt modelId="{3C1C544F-4C0C-4E19-A3D2-C3E5175D7B4B}" type="parTrans" cxnId="{01AD485A-0916-4A80-9CBA-29870F4D202A}">
      <dgm:prSet/>
      <dgm:spPr/>
      <dgm:t>
        <a:bodyPr/>
        <a:lstStyle/>
        <a:p>
          <a:endParaRPr lang="en-US" sz="2800"/>
        </a:p>
      </dgm:t>
    </dgm:pt>
    <dgm:pt modelId="{8EE144C8-20EA-43DA-B048-41CEE06807BC}" type="sibTrans" cxnId="{01AD485A-0916-4A80-9CBA-29870F4D202A}">
      <dgm:prSet/>
      <dgm:spPr/>
      <dgm:t>
        <a:bodyPr/>
        <a:lstStyle/>
        <a:p>
          <a:endParaRPr lang="en-US" sz="2800"/>
        </a:p>
      </dgm:t>
    </dgm:pt>
    <dgm:pt modelId="{17AF0C1B-AB46-4643-AAAB-C00D253E5731}">
      <dgm:prSet phldrT="[Text]" custT="1"/>
      <dgm:spPr>
        <a:noFill/>
      </dgm:spPr>
      <dgm:t>
        <a:bodyPr/>
        <a:lstStyle/>
        <a:p>
          <a:pPr>
            <a:buClr>
              <a:srgbClr val="C00000"/>
            </a:buClr>
          </a:pPr>
          <a:r>
            <a:rPr lang="de-DE" sz="2800" b="0" i="0" dirty="0" smtClean="0">
              <a:solidFill>
                <a:schemeClr val="bg1"/>
              </a:solidFill>
              <a:latin typeface="Arial"/>
            </a:rPr>
            <a:t>AML, PDP, Neurale Netzwerke, </a:t>
          </a:r>
          <a:r>
            <a:rPr lang="de-DE" sz="2800" b="0" i="0" dirty="0" err="1" smtClean="0">
              <a:solidFill>
                <a:schemeClr val="bg1"/>
              </a:solidFill>
              <a:latin typeface="Arial"/>
            </a:rPr>
            <a:t>TiMBL</a:t>
          </a:r>
          <a:endParaRPr lang="de-DE" sz="2800" b="0" i="0" dirty="0">
            <a:solidFill>
              <a:schemeClr val="bg1"/>
            </a:solidFill>
            <a:latin typeface="Arial"/>
          </a:endParaRPr>
        </a:p>
      </dgm:t>
    </dgm:pt>
    <dgm:pt modelId="{29C3C336-A8CD-48B5-9F85-325299B52A84}" type="parTrans" cxnId="{31D0EEFF-9776-4597-8873-3B56F9091C86}">
      <dgm:prSet/>
      <dgm:spPr/>
      <dgm:t>
        <a:bodyPr/>
        <a:lstStyle/>
        <a:p>
          <a:endParaRPr lang="en-US" sz="2800"/>
        </a:p>
      </dgm:t>
    </dgm:pt>
    <dgm:pt modelId="{631D11DF-11B6-487B-8148-E2BF1F9190AD}" type="sibTrans" cxnId="{31D0EEFF-9776-4597-8873-3B56F9091C86}">
      <dgm:prSet/>
      <dgm:spPr/>
      <dgm:t>
        <a:bodyPr/>
        <a:lstStyle/>
        <a:p>
          <a:endParaRPr lang="en-US" sz="2800"/>
        </a:p>
      </dgm:t>
    </dgm:pt>
    <dgm:pt modelId="{2F8ECEAC-FAA3-4503-A169-57F41A503807}">
      <dgm:prSet phldrT="[Text]" custT="1"/>
      <dgm:spPr>
        <a:solidFill>
          <a:srgbClr val="AA042E"/>
        </a:solidFill>
      </dgm:spPr>
      <dgm:t>
        <a:bodyPr/>
        <a:lstStyle/>
        <a:p>
          <a:r>
            <a:rPr lang="de-DE" sz="3600" b="0" i="0" dirty="0" smtClean="0">
              <a:latin typeface="Arial"/>
            </a:rPr>
            <a:t>probabilistisches Modell</a:t>
          </a:r>
          <a:endParaRPr lang="de-DE" sz="3600" b="0" i="0" dirty="0">
            <a:latin typeface="Arial"/>
          </a:endParaRPr>
        </a:p>
      </dgm:t>
    </dgm:pt>
    <dgm:pt modelId="{ACAA3BC8-2CDA-42A5-8DD6-5A948ACC6FCF}" type="parTrans" cxnId="{24836079-9FDA-4F84-9291-518671EE6E30}">
      <dgm:prSet/>
      <dgm:spPr/>
      <dgm:t>
        <a:bodyPr/>
        <a:lstStyle/>
        <a:p>
          <a:endParaRPr lang="en-US" sz="2800"/>
        </a:p>
      </dgm:t>
    </dgm:pt>
    <dgm:pt modelId="{61A568BF-D1AB-4345-9CA7-878468CAA9E0}" type="sibTrans" cxnId="{24836079-9FDA-4F84-9291-518671EE6E30}">
      <dgm:prSet/>
      <dgm:spPr/>
      <dgm:t>
        <a:bodyPr/>
        <a:lstStyle/>
        <a:p>
          <a:endParaRPr lang="en-US" sz="2800"/>
        </a:p>
      </dgm:t>
    </dgm:pt>
    <dgm:pt modelId="{BB5A00DF-7368-4451-822A-C5213BEFEEBE}">
      <dgm:prSet phldrT="[Text]" custT="1"/>
      <dgm:spPr>
        <a:noFill/>
      </dgm:spPr>
      <dgm:t>
        <a:bodyPr/>
        <a:lstStyle/>
        <a:p>
          <a:pPr>
            <a:buClr>
              <a:srgbClr val="C00000"/>
            </a:buClr>
          </a:pPr>
          <a:r>
            <a:rPr lang="de-DE" sz="2800" b="0" i="0" dirty="0" smtClean="0">
              <a:solidFill>
                <a:schemeClr val="bg1"/>
              </a:solidFill>
              <a:latin typeface="Arial"/>
            </a:rPr>
            <a:t>Statistical Learning</a:t>
          </a:r>
          <a:endParaRPr lang="de-DE" sz="2800" b="0" i="0" dirty="0">
            <a:solidFill>
              <a:schemeClr val="bg1"/>
            </a:solidFill>
            <a:latin typeface="Arial"/>
          </a:endParaRPr>
        </a:p>
      </dgm:t>
    </dgm:pt>
    <dgm:pt modelId="{DBF05790-03E0-47D4-8137-1ED35487613F}" type="parTrans" cxnId="{3F455948-84CC-4BD3-B122-BC7FC520F6C2}">
      <dgm:prSet/>
      <dgm:spPr/>
      <dgm:t>
        <a:bodyPr/>
        <a:lstStyle/>
        <a:p>
          <a:endParaRPr lang="en-US" sz="2800"/>
        </a:p>
      </dgm:t>
    </dgm:pt>
    <dgm:pt modelId="{1FC1A5B2-F57F-4D1D-AD7C-59801453B2A1}" type="sibTrans" cxnId="{3F455948-84CC-4BD3-B122-BC7FC520F6C2}">
      <dgm:prSet/>
      <dgm:spPr/>
      <dgm:t>
        <a:bodyPr/>
        <a:lstStyle/>
        <a:p>
          <a:endParaRPr lang="en-US" sz="2800"/>
        </a:p>
      </dgm:t>
    </dgm:pt>
    <dgm:pt modelId="{E65AC022-0206-4171-A2CA-3B382743A32D}">
      <dgm:prSet phldrT="[Text]" custT="1"/>
      <dgm:spPr>
        <a:noFill/>
      </dgm:spPr>
      <dgm:t>
        <a:bodyPr/>
        <a:lstStyle/>
        <a:p>
          <a:pPr>
            <a:buClr>
              <a:srgbClr val="C00000"/>
            </a:buClr>
          </a:pPr>
          <a:r>
            <a:rPr lang="de-DE" sz="2800" b="0" i="0" dirty="0" smtClean="0">
              <a:solidFill>
                <a:schemeClr val="bg1"/>
              </a:solidFill>
              <a:latin typeface="Arial"/>
            </a:rPr>
            <a:t>Dualer Mechanismus</a:t>
          </a:r>
          <a:endParaRPr lang="de-DE" sz="2800" b="0" i="0" dirty="0">
            <a:solidFill>
              <a:schemeClr val="bg1"/>
            </a:solidFill>
            <a:latin typeface="Arial"/>
          </a:endParaRPr>
        </a:p>
      </dgm:t>
    </dgm:pt>
    <dgm:pt modelId="{1DB48113-47E9-43BB-B17B-79F61547D46C}" type="parTrans" cxnId="{D5F78D1E-0E71-4982-9A63-AE3607CE8714}">
      <dgm:prSet/>
      <dgm:spPr/>
      <dgm:t>
        <a:bodyPr/>
        <a:lstStyle/>
        <a:p>
          <a:endParaRPr lang="de-AT"/>
        </a:p>
      </dgm:t>
    </dgm:pt>
    <dgm:pt modelId="{3B98C4B2-B8A2-4100-B5A9-586C7CF881CF}" type="sibTrans" cxnId="{D5F78D1E-0E71-4982-9A63-AE3607CE8714}">
      <dgm:prSet/>
      <dgm:spPr/>
      <dgm:t>
        <a:bodyPr/>
        <a:lstStyle/>
        <a:p>
          <a:endParaRPr lang="de-AT"/>
        </a:p>
      </dgm:t>
    </dgm:pt>
    <dgm:pt modelId="{2FF27F03-8435-4A71-B56B-9F7D6FA504BD}">
      <dgm:prSet phldrT="[Text]" custT="1"/>
      <dgm:spPr>
        <a:noFill/>
      </dgm:spPr>
      <dgm:t>
        <a:bodyPr/>
        <a:lstStyle/>
        <a:p>
          <a:endParaRPr lang="de-DE" sz="2800" b="0" i="0" dirty="0">
            <a:solidFill>
              <a:schemeClr val="bg1"/>
            </a:solidFill>
            <a:latin typeface="Arial"/>
          </a:endParaRPr>
        </a:p>
      </dgm:t>
    </dgm:pt>
    <dgm:pt modelId="{85820E77-F09C-4040-91F3-97CA6EB72AA8}" type="parTrans" cxnId="{380EFE2C-4F9B-4883-869D-89DD77B33EB9}">
      <dgm:prSet/>
      <dgm:spPr/>
      <dgm:t>
        <a:bodyPr/>
        <a:lstStyle/>
        <a:p>
          <a:endParaRPr lang="de-AT"/>
        </a:p>
      </dgm:t>
    </dgm:pt>
    <dgm:pt modelId="{608F6732-A8CB-4E3A-AEA0-440369FC3CF7}" type="sibTrans" cxnId="{380EFE2C-4F9B-4883-869D-89DD77B33EB9}">
      <dgm:prSet/>
      <dgm:spPr/>
      <dgm:t>
        <a:bodyPr/>
        <a:lstStyle/>
        <a:p>
          <a:endParaRPr lang="de-AT"/>
        </a:p>
      </dgm:t>
    </dgm:pt>
    <dgm:pt modelId="{ACE0BE35-C566-4804-AF01-B67BFAC3D010}">
      <dgm:prSet phldrT="[Text]" custT="1"/>
      <dgm:spPr>
        <a:noFill/>
      </dgm:spPr>
      <dgm:t>
        <a:bodyPr/>
        <a:lstStyle/>
        <a:p>
          <a:endParaRPr lang="de-DE" sz="2800" b="0" i="0" dirty="0">
            <a:solidFill>
              <a:schemeClr val="bg1"/>
            </a:solidFill>
            <a:latin typeface="Arial"/>
          </a:endParaRPr>
        </a:p>
      </dgm:t>
    </dgm:pt>
    <dgm:pt modelId="{75CB020C-42A8-4AB8-B13C-E91DC4AEC835}" type="parTrans" cxnId="{E80457F6-204A-49E4-A17C-00B64B528564}">
      <dgm:prSet/>
      <dgm:spPr/>
      <dgm:t>
        <a:bodyPr/>
        <a:lstStyle/>
        <a:p>
          <a:endParaRPr lang="de-AT"/>
        </a:p>
      </dgm:t>
    </dgm:pt>
    <dgm:pt modelId="{35F04E61-50ED-4DF1-9F16-05057D0E3F48}" type="sibTrans" cxnId="{E80457F6-204A-49E4-A17C-00B64B528564}">
      <dgm:prSet/>
      <dgm:spPr/>
      <dgm:t>
        <a:bodyPr/>
        <a:lstStyle/>
        <a:p>
          <a:endParaRPr lang="de-AT"/>
        </a:p>
      </dgm:t>
    </dgm:pt>
    <dgm:pt modelId="{9AFBF590-059D-4AB1-A087-9D919107D0ED}">
      <dgm:prSet phldrT="[Text]" custT="1"/>
      <dgm:spPr>
        <a:noFill/>
      </dgm:spPr>
      <dgm:t>
        <a:bodyPr/>
        <a:lstStyle/>
        <a:p>
          <a:endParaRPr lang="de-DE" sz="2800" b="0" i="0" dirty="0">
            <a:solidFill>
              <a:schemeClr val="bg1"/>
            </a:solidFill>
            <a:latin typeface="Arial"/>
          </a:endParaRPr>
        </a:p>
      </dgm:t>
    </dgm:pt>
    <dgm:pt modelId="{BB982A97-BF69-4880-8AFD-9A62DABBEBF0}" type="parTrans" cxnId="{D8932F61-1CFF-4335-B061-737B4EF3F95E}">
      <dgm:prSet/>
      <dgm:spPr/>
      <dgm:t>
        <a:bodyPr/>
        <a:lstStyle/>
        <a:p>
          <a:endParaRPr lang="de-AT"/>
        </a:p>
      </dgm:t>
    </dgm:pt>
    <dgm:pt modelId="{72424DA8-F47D-4BFA-8B5A-DE55EFD54CDF}" type="sibTrans" cxnId="{D8932F61-1CFF-4335-B061-737B4EF3F95E}">
      <dgm:prSet/>
      <dgm:spPr/>
      <dgm:t>
        <a:bodyPr/>
        <a:lstStyle/>
        <a:p>
          <a:endParaRPr lang="de-AT"/>
        </a:p>
      </dgm:t>
    </dgm:pt>
    <dgm:pt modelId="{8E7979EB-1F8B-4BAC-85C3-FDE4812C790B}">
      <dgm:prSet phldrT="[Text]" custT="1"/>
      <dgm:spPr>
        <a:noFill/>
      </dgm:spPr>
      <dgm:t>
        <a:bodyPr/>
        <a:lstStyle/>
        <a:p>
          <a:endParaRPr lang="de-DE" sz="2800" b="0" i="0" dirty="0">
            <a:solidFill>
              <a:schemeClr val="bg1"/>
            </a:solidFill>
            <a:latin typeface="Arial"/>
          </a:endParaRPr>
        </a:p>
      </dgm:t>
    </dgm:pt>
    <dgm:pt modelId="{D6A7B1F7-09C5-4C27-A83C-CC6EAD3D3FAD}" type="parTrans" cxnId="{0D7FEE7A-F104-4CD1-B7EB-2B9BF443B8DE}">
      <dgm:prSet/>
      <dgm:spPr/>
      <dgm:t>
        <a:bodyPr/>
        <a:lstStyle/>
        <a:p>
          <a:endParaRPr lang="de-AT"/>
        </a:p>
      </dgm:t>
    </dgm:pt>
    <dgm:pt modelId="{B3FBD8CE-DE0A-41B7-8866-FF8445C9C8DC}" type="sibTrans" cxnId="{0D7FEE7A-F104-4CD1-B7EB-2B9BF443B8DE}">
      <dgm:prSet/>
      <dgm:spPr/>
      <dgm:t>
        <a:bodyPr/>
        <a:lstStyle/>
        <a:p>
          <a:endParaRPr lang="de-AT"/>
        </a:p>
      </dgm:t>
    </dgm:pt>
    <dgm:pt modelId="{3C832E7A-7F3D-4297-A33D-710E78A50875}">
      <dgm:prSet phldrT="[Text]" custT="1"/>
      <dgm:spPr>
        <a:noFill/>
      </dgm:spPr>
      <dgm:t>
        <a:bodyPr/>
        <a:lstStyle/>
        <a:p>
          <a:endParaRPr lang="de-DE" sz="2800" b="0" i="0" dirty="0">
            <a:solidFill>
              <a:schemeClr val="bg1"/>
            </a:solidFill>
            <a:latin typeface="Arial"/>
          </a:endParaRPr>
        </a:p>
      </dgm:t>
    </dgm:pt>
    <dgm:pt modelId="{E84FEE9D-91D5-4FB1-A967-FAEC0375C2B9}" type="parTrans" cxnId="{A20E56EB-DA54-434D-9A6C-24905D829934}">
      <dgm:prSet/>
      <dgm:spPr/>
      <dgm:t>
        <a:bodyPr/>
        <a:lstStyle/>
        <a:p>
          <a:endParaRPr lang="de-AT"/>
        </a:p>
      </dgm:t>
    </dgm:pt>
    <dgm:pt modelId="{7F40421E-56E6-403D-9944-7C5046EE956F}" type="sibTrans" cxnId="{A20E56EB-DA54-434D-9A6C-24905D829934}">
      <dgm:prSet/>
      <dgm:spPr/>
      <dgm:t>
        <a:bodyPr/>
        <a:lstStyle/>
        <a:p>
          <a:endParaRPr lang="de-AT"/>
        </a:p>
      </dgm:t>
    </dgm:pt>
    <dgm:pt modelId="{3ECA3F88-A9A6-40E9-99D1-46906D356F49}">
      <dgm:prSet phldrT="[Text]" custT="1"/>
      <dgm:spPr>
        <a:noFill/>
      </dgm:spPr>
      <dgm:t>
        <a:bodyPr/>
        <a:lstStyle/>
        <a:p>
          <a:endParaRPr lang="de-DE" sz="2800" b="0" i="0" dirty="0">
            <a:solidFill>
              <a:schemeClr val="bg1"/>
            </a:solidFill>
            <a:latin typeface="Arial"/>
          </a:endParaRPr>
        </a:p>
      </dgm:t>
    </dgm:pt>
    <dgm:pt modelId="{303DDD42-A77F-423E-A805-EEA4E7A9529E}" type="parTrans" cxnId="{1452E33F-439C-4F79-A1BA-28AC25FFB8D9}">
      <dgm:prSet/>
      <dgm:spPr/>
      <dgm:t>
        <a:bodyPr/>
        <a:lstStyle/>
        <a:p>
          <a:endParaRPr lang="de-AT"/>
        </a:p>
      </dgm:t>
    </dgm:pt>
    <dgm:pt modelId="{7064A18F-1692-4CB9-92A7-8CF1627BEA97}" type="sibTrans" cxnId="{1452E33F-439C-4F79-A1BA-28AC25FFB8D9}">
      <dgm:prSet/>
      <dgm:spPr/>
      <dgm:t>
        <a:bodyPr/>
        <a:lstStyle/>
        <a:p>
          <a:endParaRPr lang="de-AT"/>
        </a:p>
      </dgm:t>
    </dgm:pt>
    <dgm:pt modelId="{065AB40A-4A23-4E9B-B364-34B193DD8532}">
      <dgm:prSet phldrT="[Text]" custT="1"/>
      <dgm:spPr>
        <a:noFill/>
      </dgm:spPr>
      <dgm:t>
        <a:bodyPr/>
        <a:lstStyle/>
        <a:p>
          <a:endParaRPr lang="de-DE" sz="2800" b="0" i="0" dirty="0">
            <a:solidFill>
              <a:schemeClr val="bg1"/>
            </a:solidFill>
            <a:latin typeface="Arial"/>
          </a:endParaRPr>
        </a:p>
      </dgm:t>
    </dgm:pt>
    <dgm:pt modelId="{3129E37D-C8E5-4097-A6C4-29D920B53890}" type="parTrans" cxnId="{6569EBA9-FB2C-44DE-A7B3-F9628BDE2BE4}">
      <dgm:prSet/>
      <dgm:spPr/>
      <dgm:t>
        <a:bodyPr/>
        <a:lstStyle/>
        <a:p>
          <a:endParaRPr lang="de-AT"/>
        </a:p>
      </dgm:t>
    </dgm:pt>
    <dgm:pt modelId="{09504815-7269-49FB-93E7-43E13F004CDD}" type="sibTrans" cxnId="{6569EBA9-FB2C-44DE-A7B3-F9628BDE2BE4}">
      <dgm:prSet/>
      <dgm:spPr/>
      <dgm:t>
        <a:bodyPr/>
        <a:lstStyle/>
        <a:p>
          <a:endParaRPr lang="de-AT"/>
        </a:p>
      </dgm:t>
    </dgm:pt>
    <dgm:pt modelId="{8229E20C-5C38-4113-B513-DE887B2BD729}">
      <dgm:prSet phldrT="[Text]" custT="1"/>
      <dgm:spPr>
        <a:noFill/>
      </dgm:spPr>
      <dgm:t>
        <a:bodyPr/>
        <a:lstStyle/>
        <a:p>
          <a:endParaRPr lang="de-DE" sz="2800" b="0" i="0" dirty="0">
            <a:solidFill>
              <a:schemeClr val="bg1"/>
            </a:solidFill>
            <a:latin typeface="Arial"/>
          </a:endParaRPr>
        </a:p>
      </dgm:t>
    </dgm:pt>
    <dgm:pt modelId="{E8C2B3AB-4FED-4323-9DB3-93D9462ECD98}" type="parTrans" cxnId="{DF053EC8-B920-4B9B-9474-4D29D3B72A2D}">
      <dgm:prSet/>
      <dgm:spPr/>
      <dgm:t>
        <a:bodyPr/>
        <a:lstStyle/>
        <a:p>
          <a:endParaRPr lang="de-AT"/>
        </a:p>
      </dgm:t>
    </dgm:pt>
    <dgm:pt modelId="{AAC79C26-9CDA-4F7F-BFCA-DF84DA954BED}" type="sibTrans" cxnId="{DF053EC8-B920-4B9B-9474-4D29D3B72A2D}">
      <dgm:prSet/>
      <dgm:spPr/>
      <dgm:t>
        <a:bodyPr/>
        <a:lstStyle/>
        <a:p>
          <a:endParaRPr lang="de-AT"/>
        </a:p>
      </dgm:t>
    </dgm:pt>
    <dgm:pt modelId="{4351CFC8-37EC-494B-A841-287649776134}" type="pres">
      <dgm:prSet presAssocID="{425AB2E9-3568-4939-AD20-F42726F09D02}" presName="Name0" presStyleCnt="0">
        <dgm:presLayoutVars>
          <dgm:dir/>
          <dgm:animLvl val="lvl"/>
          <dgm:resizeHandles val="exact"/>
        </dgm:presLayoutVars>
      </dgm:prSet>
      <dgm:spPr/>
      <dgm:t>
        <a:bodyPr/>
        <a:lstStyle/>
        <a:p>
          <a:endParaRPr lang="en-US"/>
        </a:p>
      </dgm:t>
    </dgm:pt>
    <dgm:pt modelId="{70E9962D-05C5-4F85-A473-03B50B9C6416}" type="pres">
      <dgm:prSet presAssocID="{06F1FE2A-97BA-4B52-B3A6-E44D1F20CB28}" presName="composite" presStyleCnt="0"/>
      <dgm:spPr/>
    </dgm:pt>
    <dgm:pt modelId="{B8C15370-9E21-4343-A577-4985C41A0B6E}" type="pres">
      <dgm:prSet presAssocID="{06F1FE2A-97BA-4B52-B3A6-E44D1F20CB28}" presName="parTx" presStyleLbl="alignNode1" presStyleIdx="0" presStyleCnt="3">
        <dgm:presLayoutVars>
          <dgm:chMax val="0"/>
          <dgm:chPref val="0"/>
          <dgm:bulletEnabled val="1"/>
        </dgm:presLayoutVars>
      </dgm:prSet>
      <dgm:spPr/>
      <dgm:t>
        <a:bodyPr/>
        <a:lstStyle/>
        <a:p>
          <a:endParaRPr lang="en-US"/>
        </a:p>
      </dgm:t>
    </dgm:pt>
    <dgm:pt modelId="{DE65B54D-BB89-4898-B770-68834B90CB27}" type="pres">
      <dgm:prSet presAssocID="{06F1FE2A-97BA-4B52-B3A6-E44D1F20CB28}" presName="desTx" presStyleLbl="alignAccFollowNode1" presStyleIdx="0" presStyleCnt="3">
        <dgm:presLayoutVars>
          <dgm:bulletEnabled val="1"/>
        </dgm:presLayoutVars>
      </dgm:prSet>
      <dgm:spPr/>
      <dgm:t>
        <a:bodyPr/>
        <a:lstStyle/>
        <a:p>
          <a:endParaRPr lang="en-US"/>
        </a:p>
      </dgm:t>
    </dgm:pt>
    <dgm:pt modelId="{A7E2C66E-7169-4E42-A713-6528CC71DD9D}" type="pres">
      <dgm:prSet presAssocID="{0CACD921-34CA-4681-87F1-041A98C27B3D}" presName="space" presStyleCnt="0"/>
      <dgm:spPr/>
    </dgm:pt>
    <dgm:pt modelId="{C25D5A66-A92F-4D7D-A84B-534F27779317}" type="pres">
      <dgm:prSet presAssocID="{184B56DA-A66C-4DD0-AE11-0A7EBA387E48}" presName="composite" presStyleCnt="0"/>
      <dgm:spPr/>
    </dgm:pt>
    <dgm:pt modelId="{E01B3154-0666-4584-9FC4-432DE00CC402}" type="pres">
      <dgm:prSet presAssocID="{184B56DA-A66C-4DD0-AE11-0A7EBA387E48}" presName="parTx" presStyleLbl="alignNode1" presStyleIdx="1" presStyleCnt="3">
        <dgm:presLayoutVars>
          <dgm:chMax val="0"/>
          <dgm:chPref val="0"/>
          <dgm:bulletEnabled val="1"/>
        </dgm:presLayoutVars>
      </dgm:prSet>
      <dgm:spPr/>
      <dgm:t>
        <a:bodyPr/>
        <a:lstStyle/>
        <a:p>
          <a:endParaRPr lang="en-US"/>
        </a:p>
      </dgm:t>
    </dgm:pt>
    <dgm:pt modelId="{6EC96761-7A7E-46B1-9A31-B92F49834D5A}" type="pres">
      <dgm:prSet presAssocID="{184B56DA-A66C-4DD0-AE11-0A7EBA387E48}" presName="desTx" presStyleLbl="alignAccFollowNode1" presStyleIdx="1" presStyleCnt="3">
        <dgm:presLayoutVars>
          <dgm:bulletEnabled val="1"/>
        </dgm:presLayoutVars>
      </dgm:prSet>
      <dgm:spPr/>
      <dgm:t>
        <a:bodyPr/>
        <a:lstStyle/>
        <a:p>
          <a:endParaRPr lang="en-US"/>
        </a:p>
      </dgm:t>
    </dgm:pt>
    <dgm:pt modelId="{D004D87C-D390-4BAA-B20D-69AF97599BD7}" type="pres">
      <dgm:prSet presAssocID="{8EE144C8-20EA-43DA-B048-41CEE06807BC}" presName="space" presStyleCnt="0"/>
      <dgm:spPr/>
    </dgm:pt>
    <dgm:pt modelId="{F9A125CB-F105-4A75-821B-0388D80248ED}" type="pres">
      <dgm:prSet presAssocID="{2F8ECEAC-FAA3-4503-A169-57F41A503807}" presName="composite" presStyleCnt="0"/>
      <dgm:spPr/>
    </dgm:pt>
    <dgm:pt modelId="{64DD6D48-227C-4434-BED8-F49C9D4F4F7E}" type="pres">
      <dgm:prSet presAssocID="{2F8ECEAC-FAA3-4503-A169-57F41A503807}" presName="parTx" presStyleLbl="alignNode1" presStyleIdx="2" presStyleCnt="3">
        <dgm:presLayoutVars>
          <dgm:chMax val="0"/>
          <dgm:chPref val="0"/>
          <dgm:bulletEnabled val="1"/>
        </dgm:presLayoutVars>
      </dgm:prSet>
      <dgm:spPr/>
      <dgm:t>
        <a:bodyPr/>
        <a:lstStyle/>
        <a:p>
          <a:endParaRPr lang="en-US"/>
        </a:p>
      </dgm:t>
    </dgm:pt>
    <dgm:pt modelId="{98860936-C475-4184-9A9D-2F4B5D8B0BC7}" type="pres">
      <dgm:prSet presAssocID="{2F8ECEAC-FAA3-4503-A169-57F41A503807}" presName="desTx" presStyleLbl="alignAccFollowNode1" presStyleIdx="2" presStyleCnt="3">
        <dgm:presLayoutVars>
          <dgm:bulletEnabled val="1"/>
        </dgm:presLayoutVars>
      </dgm:prSet>
      <dgm:spPr/>
      <dgm:t>
        <a:bodyPr/>
        <a:lstStyle/>
        <a:p>
          <a:endParaRPr lang="en-US"/>
        </a:p>
      </dgm:t>
    </dgm:pt>
  </dgm:ptLst>
  <dgm:cxnLst>
    <dgm:cxn modelId="{9C3D3653-8462-4AAD-A961-3717216B9CF2}" type="presOf" srcId="{06F1FE2A-97BA-4B52-B3A6-E44D1F20CB28}" destId="{B8C15370-9E21-4343-A577-4985C41A0B6E}" srcOrd="0" destOrd="0" presId="urn:microsoft.com/office/officeart/2005/8/layout/hList1"/>
    <dgm:cxn modelId="{380EFE2C-4F9B-4883-869D-89DD77B33EB9}" srcId="{06F1FE2A-97BA-4B52-B3A6-E44D1F20CB28}" destId="{2FF27F03-8435-4A71-B56B-9F7D6FA504BD}" srcOrd="9" destOrd="0" parTransId="{85820E77-F09C-4040-91F3-97CA6EB72AA8}" sibTransId="{608F6732-A8CB-4E3A-AEA0-440369FC3CF7}"/>
    <dgm:cxn modelId="{31D0EEFF-9776-4597-8873-3B56F9091C86}" srcId="{184B56DA-A66C-4DD0-AE11-0A7EBA387E48}" destId="{17AF0C1B-AB46-4643-AAAB-C00D253E5731}" srcOrd="0" destOrd="0" parTransId="{29C3C336-A8CD-48B5-9F85-325299B52A84}" sibTransId="{631D11DF-11B6-487B-8148-E2BF1F9190AD}"/>
    <dgm:cxn modelId="{4E402F4F-22AD-4214-BE8C-948F617ABB38}" type="presOf" srcId="{BB5A00DF-7368-4451-822A-C5213BEFEEBE}" destId="{98860936-C475-4184-9A9D-2F4B5D8B0BC7}" srcOrd="0" destOrd="0" presId="urn:microsoft.com/office/officeart/2005/8/layout/hList1"/>
    <dgm:cxn modelId="{D736F7EF-9607-4A35-9D62-C6FBE24E0FD0}" type="presOf" srcId="{8229E20C-5C38-4113-B513-DE887B2BD729}" destId="{DE65B54D-BB89-4898-B770-68834B90CB27}" srcOrd="0" destOrd="8" presId="urn:microsoft.com/office/officeart/2005/8/layout/hList1"/>
    <dgm:cxn modelId="{5CE5A820-E6DF-4A96-8CFB-76700B787283}" type="presOf" srcId="{8E7979EB-1F8B-4BAC-85C3-FDE4812C790B}" destId="{DE65B54D-BB89-4898-B770-68834B90CB27}" srcOrd="0" destOrd="4" presId="urn:microsoft.com/office/officeart/2005/8/layout/hList1"/>
    <dgm:cxn modelId="{ACB965C6-1ACF-483C-9C29-8A17C949C706}" srcId="{06F1FE2A-97BA-4B52-B3A6-E44D1F20CB28}" destId="{4640F6E6-EF32-4372-9B3B-2FFD48F9CB5C}" srcOrd="0" destOrd="0" parTransId="{DB4F8E23-BBE6-4AB5-9D82-74F5115D7455}" sibTransId="{55E32D54-3DF3-4F3F-B3B8-1AEE5606EC62}"/>
    <dgm:cxn modelId="{51EFA3EF-F9E3-4B84-BA84-84A3BBF4D4D3}" type="presOf" srcId="{17AF0C1B-AB46-4643-AAAB-C00D253E5731}" destId="{6EC96761-7A7E-46B1-9A31-B92F49834D5A}" srcOrd="0" destOrd="0" presId="urn:microsoft.com/office/officeart/2005/8/layout/hList1"/>
    <dgm:cxn modelId="{0D7FEE7A-F104-4CD1-B7EB-2B9BF443B8DE}" srcId="{06F1FE2A-97BA-4B52-B3A6-E44D1F20CB28}" destId="{8E7979EB-1F8B-4BAC-85C3-FDE4812C790B}" srcOrd="4" destOrd="0" parTransId="{D6A7B1F7-09C5-4C27-A83C-CC6EAD3D3FAD}" sibTransId="{B3FBD8CE-DE0A-41B7-8866-FF8445C9C8DC}"/>
    <dgm:cxn modelId="{3F455948-84CC-4BD3-B122-BC7FC520F6C2}" srcId="{2F8ECEAC-FAA3-4503-A169-57F41A503807}" destId="{BB5A00DF-7368-4451-822A-C5213BEFEEBE}" srcOrd="0" destOrd="0" parTransId="{DBF05790-03E0-47D4-8137-1ED35487613F}" sibTransId="{1FC1A5B2-F57F-4D1D-AD7C-59801453B2A1}"/>
    <dgm:cxn modelId="{9BA84549-343A-497A-8F50-EA4C874AF4DD}" type="presOf" srcId="{2F8ECEAC-FAA3-4503-A169-57F41A503807}" destId="{64DD6D48-227C-4434-BED8-F49C9D4F4F7E}" srcOrd="0" destOrd="0" presId="urn:microsoft.com/office/officeart/2005/8/layout/hList1"/>
    <dgm:cxn modelId="{913323B4-1F88-4AC5-8C9E-BE0572C8023B}" type="presOf" srcId="{4640F6E6-EF32-4372-9B3B-2FFD48F9CB5C}" destId="{DE65B54D-BB89-4898-B770-68834B90CB27}" srcOrd="0" destOrd="0" presId="urn:microsoft.com/office/officeart/2005/8/layout/hList1"/>
    <dgm:cxn modelId="{FC6EE199-23CF-4307-94F8-FC53916EA51A}" srcId="{425AB2E9-3568-4939-AD20-F42726F09D02}" destId="{06F1FE2A-97BA-4B52-B3A6-E44D1F20CB28}" srcOrd="0" destOrd="0" parTransId="{272155B6-483B-4675-B173-D3F00A201046}" sibTransId="{0CACD921-34CA-4681-87F1-041A98C27B3D}"/>
    <dgm:cxn modelId="{D5F78D1E-0E71-4982-9A63-AE3607CE8714}" srcId="{06F1FE2A-97BA-4B52-B3A6-E44D1F20CB28}" destId="{E65AC022-0206-4171-A2CA-3B382743A32D}" srcOrd="1" destOrd="0" parTransId="{1DB48113-47E9-43BB-B17B-79F61547D46C}" sibTransId="{3B98C4B2-B8A2-4100-B5A9-586C7CF881CF}"/>
    <dgm:cxn modelId="{B9B189A5-AD2F-4B4D-BCDE-D1E857D647A8}" type="presOf" srcId="{E65AC022-0206-4171-A2CA-3B382743A32D}" destId="{DE65B54D-BB89-4898-B770-68834B90CB27}" srcOrd="0" destOrd="1" presId="urn:microsoft.com/office/officeart/2005/8/layout/hList1"/>
    <dgm:cxn modelId="{2369F141-0D53-41CE-AAAE-C1DB1BF68495}" type="presOf" srcId="{ACE0BE35-C566-4804-AF01-B67BFAC3D010}" destId="{DE65B54D-BB89-4898-B770-68834B90CB27}" srcOrd="0" destOrd="2" presId="urn:microsoft.com/office/officeart/2005/8/layout/hList1"/>
    <dgm:cxn modelId="{D8932F61-1CFF-4335-B061-737B4EF3F95E}" srcId="{06F1FE2A-97BA-4B52-B3A6-E44D1F20CB28}" destId="{9AFBF590-059D-4AB1-A087-9D919107D0ED}" srcOrd="3" destOrd="0" parTransId="{BB982A97-BF69-4880-8AFD-9A62DABBEBF0}" sibTransId="{72424DA8-F47D-4BFA-8B5A-DE55EFD54CDF}"/>
    <dgm:cxn modelId="{7FD88FF9-53A7-4C08-9686-37472D3C5F90}" type="presOf" srcId="{184B56DA-A66C-4DD0-AE11-0A7EBA387E48}" destId="{E01B3154-0666-4584-9FC4-432DE00CC402}" srcOrd="0" destOrd="0" presId="urn:microsoft.com/office/officeart/2005/8/layout/hList1"/>
    <dgm:cxn modelId="{A20E56EB-DA54-434D-9A6C-24905D829934}" srcId="{06F1FE2A-97BA-4B52-B3A6-E44D1F20CB28}" destId="{3C832E7A-7F3D-4297-A33D-710E78A50875}" srcOrd="5" destOrd="0" parTransId="{E84FEE9D-91D5-4FB1-A967-FAEC0375C2B9}" sibTransId="{7F40421E-56E6-403D-9944-7C5046EE956F}"/>
    <dgm:cxn modelId="{01AD485A-0916-4A80-9CBA-29870F4D202A}" srcId="{425AB2E9-3568-4939-AD20-F42726F09D02}" destId="{184B56DA-A66C-4DD0-AE11-0A7EBA387E48}" srcOrd="1" destOrd="0" parTransId="{3C1C544F-4C0C-4E19-A3D2-C3E5175D7B4B}" sibTransId="{8EE144C8-20EA-43DA-B048-41CEE06807BC}"/>
    <dgm:cxn modelId="{D370658A-D3AB-4733-A414-9987BB742EA6}" type="presOf" srcId="{3C832E7A-7F3D-4297-A33D-710E78A50875}" destId="{DE65B54D-BB89-4898-B770-68834B90CB27}" srcOrd="0" destOrd="5" presId="urn:microsoft.com/office/officeart/2005/8/layout/hList1"/>
    <dgm:cxn modelId="{DF053EC8-B920-4B9B-9474-4D29D3B72A2D}" srcId="{06F1FE2A-97BA-4B52-B3A6-E44D1F20CB28}" destId="{8229E20C-5C38-4113-B513-DE887B2BD729}" srcOrd="8" destOrd="0" parTransId="{E8C2B3AB-4FED-4323-9DB3-93D9462ECD98}" sibTransId="{AAC79C26-9CDA-4F7F-BFCA-DF84DA954BED}"/>
    <dgm:cxn modelId="{86A72983-4E4C-4DEC-8500-462744CAFF3E}" type="presOf" srcId="{3ECA3F88-A9A6-40E9-99D1-46906D356F49}" destId="{DE65B54D-BB89-4898-B770-68834B90CB27}" srcOrd="0" destOrd="6" presId="urn:microsoft.com/office/officeart/2005/8/layout/hList1"/>
    <dgm:cxn modelId="{84E12403-D617-47CC-9EEA-436ED50C3413}" type="presOf" srcId="{9AFBF590-059D-4AB1-A087-9D919107D0ED}" destId="{DE65B54D-BB89-4898-B770-68834B90CB27}" srcOrd="0" destOrd="3" presId="urn:microsoft.com/office/officeart/2005/8/layout/hList1"/>
    <dgm:cxn modelId="{EA07D8A0-8BB1-4A57-ADAE-57FB3348FE82}" type="presOf" srcId="{065AB40A-4A23-4E9B-B364-34B193DD8532}" destId="{DE65B54D-BB89-4898-B770-68834B90CB27}" srcOrd="0" destOrd="7" presId="urn:microsoft.com/office/officeart/2005/8/layout/hList1"/>
    <dgm:cxn modelId="{1452E33F-439C-4F79-A1BA-28AC25FFB8D9}" srcId="{06F1FE2A-97BA-4B52-B3A6-E44D1F20CB28}" destId="{3ECA3F88-A9A6-40E9-99D1-46906D356F49}" srcOrd="6" destOrd="0" parTransId="{303DDD42-A77F-423E-A805-EEA4E7A9529E}" sibTransId="{7064A18F-1692-4CB9-92A7-8CF1627BEA97}"/>
    <dgm:cxn modelId="{24836079-9FDA-4F84-9291-518671EE6E30}" srcId="{425AB2E9-3568-4939-AD20-F42726F09D02}" destId="{2F8ECEAC-FAA3-4503-A169-57F41A503807}" srcOrd="2" destOrd="0" parTransId="{ACAA3BC8-2CDA-42A5-8DD6-5A948ACC6FCF}" sibTransId="{61A568BF-D1AB-4345-9CA7-878468CAA9E0}"/>
    <dgm:cxn modelId="{E80457F6-204A-49E4-A17C-00B64B528564}" srcId="{06F1FE2A-97BA-4B52-B3A6-E44D1F20CB28}" destId="{ACE0BE35-C566-4804-AF01-B67BFAC3D010}" srcOrd="2" destOrd="0" parTransId="{75CB020C-42A8-4AB8-B13C-E91DC4AEC835}" sibTransId="{35F04E61-50ED-4DF1-9F16-05057D0E3F48}"/>
    <dgm:cxn modelId="{CE1BCCE0-FB44-437D-9E23-F8A3DCA3DF63}" type="presOf" srcId="{2FF27F03-8435-4A71-B56B-9F7D6FA504BD}" destId="{DE65B54D-BB89-4898-B770-68834B90CB27}" srcOrd="0" destOrd="9" presId="urn:microsoft.com/office/officeart/2005/8/layout/hList1"/>
    <dgm:cxn modelId="{12E1A9E1-0E2B-4599-8D03-2A69A1547115}" type="presOf" srcId="{425AB2E9-3568-4939-AD20-F42726F09D02}" destId="{4351CFC8-37EC-494B-A841-287649776134}" srcOrd="0" destOrd="0" presId="urn:microsoft.com/office/officeart/2005/8/layout/hList1"/>
    <dgm:cxn modelId="{6569EBA9-FB2C-44DE-A7B3-F9628BDE2BE4}" srcId="{06F1FE2A-97BA-4B52-B3A6-E44D1F20CB28}" destId="{065AB40A-4A23-4E9B-B364-34B193DD8532}" srcOrd="7" destOrd="0" parTransId="{3129E37D-C8E5-4097-A6C4-29D920B53890}" sibTransId="{09504815-7269-49FB-93E7-43E13F004CDD}"/>
    <dgm:cxn modelId="{AE41C4D7-1708-49AF-AE4A-683C8CF513D4}" type="presParOf" srcId="{4351CFC8-37EC-494B-A841-287649776134}" destId="{70E9962D-05C5-4F85-A473-03B50B9C6416}" srcOrd="0" destOrd="0" presId="urn:microsoft.com/office/officeart/2005/8/layout/hList1"/>
    <dgm:cxn modelId="{54821AC3-B761-4DE3-A299-35C839B48BE7}" type="presParOf" srcId="{70E9962D-05C5-4F85-A473-03B50B9C6416}" destId="{B8C15370-9E21-4343-A577-4985C41A0B6E}" srcOrd="0" destOrd="0" presId="urn:microsoft.com/office/officeart/2005/8/layout/hList1"/>
    <dgm:cxn modelId="{3935A46C-E062-4151-BCBD-56617280633D}" type="presParOf" srcId="{70E9962D-05C5-4F85-A473-03B50B9C6416}" destId="{DE65B54D-BB89-4898-B770-68834B90CB27}" srcOrd="1" destOrd="0" presId="urn:microsoft.com/office/officeart/2005/8/layout/hList1"/>
    <dgm:cxn modelId="{0A12C62A-0CDE-440C-8EAB-E415EF2E4EAF}" type="presParOf" srcId="{4351CFC8-37EC-494B-A841-287649776134}" destId="{A7E2C66E-7169-4E42-A713-6528CC71DD9D}" srcOrd="1" destOrd="0" presId="urn:microsoft.com/office/officeart/2005/8/layout/hList1"/>
    <dgm:cxn modelId="{54851ACF-12A9-4433-874C-444142834581}" type="presParOf" srcId="{4351CFC8-37EC-494B-A841-287649776134}" destId="{C25D5A66-A92F-4D7D-A84B-534F27779317}" srcOrd="2" destOrd="0" presId="urn:microsoft.com/office/officeart/2005/8/layout/hList1"/>
    <dgm:cxn modelId="{868B21E6-351E-4088-8823-CA0673B273DE}" type="presParOf" srcId="{C25D5A66-A92F-4D7D-A84B-534F27779317}" destId="{E01B3154-0666-4584-9FC4-432DE00CC402}" srcOrd="0" destOrd="0" presId="urn:microsoft.com/office/officeart/2005/8/layout/hList1"/>
    <dgm:cxn modelId="{91B14886-054D-49EB-AF4F-06F73F4E851C}" type="presParOf" srcId="{C25D5A66-A92F-4D7D-A84B-534F27779317}" destId="{6EC96761-7A7E-46B1-9A31-B92F49834D5A}" srcOrd="1" destOrd="0" presId="urn:microsoft.com/office/officeart/2005/8/layout/hList1"/>
    <dgm:cxn modelId="{68DB7211-B7EA-4286-B920-F0E227605505}" type="presParOf" srcId="{4351CFC8-37EC-494B-A841-287649776134}" destId="{D004D87C-D390-4BAA-B20D-69AF97599BD7}" srcOrd="3" destOrd="0" presId="urn:microsoft.com/office/officeart/2005/8/layout/hList1"/>
    <dgm:cxn modelId="{10B5F44C-3CDA-48E6-B908-B6A9CE97492E}" type="presParOf" srcId="{4351CFC8-37EC-494B-A841-287649776134}" destId="{F9A125CB-F105-4A75-821B-0388D80248ED}" srcOrd="4" destOrd="0" presId="urn:microsoft.com/office/officeart/2005/8/layout/hList1"/>
    <dgm:cxn modelId="{82B6102B-62E6-40B9-9BD7-E73770A2464A}" type="presParOf" srcId="{F9A125CB-F105-4A75-821B-0388D80248ED}" destId="{64DD6D48-227C-4434-BED8-F49C9D4F4F7E}" srcOrd="0" destOrd="0" presId="urn:microsoft.com/office/officeart/2005/8/layout/hList1"/>
    <dgm:cxn modelId="{5D5C143C-31FC-4B5B-97EA-AB78A00ACAA1}" type="presParOf" srcId="{F9A125CB-F105-4A75-821B-0388D80248ED}" destId="{98860936-C475-4184-9A9D-2F4B5D8B0B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5370-9E21-4343-A577-4985C41A0B6E}">
      <dsp:nvSpPr>
        <dsp:cNvPr id="0" name=""/>
        <dsp:cNvSpPr/>
      </dsp:nvSpPr>
      <dsp:spPr>
        <a:xfrm>
          <a:off x="4014" y="6825"/>
          <a:ext cx="3914417" cy="1565767"/>
        </a:xfrm>
        <a:prstGeom prst="rect">
          <a:avLst/>
        </a:prstGeom>
        <a:solidFill>
          <a:srgbClr val="AA042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b="0" i="0" kern="1200" dirty="0" smtClean="0">
              <a:latin typeface="Arial"/>
            </a:rPr>
            <a:t>Regelapparat</a:t>
          </a:r>
          <a:endParaRPr lang="de-DE" sz="3600" b="0" i="0" kern="1200" dirty="0">
            <a:latin typeface="Arial"/>
          </a:endParaRPr>
        </a:p>
      </dsp:txBody>
      <dsp:txXfrm>
        <a:off x="4014" y="6825"/>
        <a:ext cx="3914417" cy="1565767"/>
      </dsp:txXfrm>
    </dsp:sp>
    <dsp:sp modelId="{DE65B54D-BB89-4898-B770-68834B90CB27}">
      <dsp:nvSpPr>
        <dsp:cNvPr id="0" name=""/>
        <dsp:cNvSpPr/>
      </dsp:nvSpPr>
      <dsp:spPr>
        <a:xfrm>
          <a:off x="4014" y="1572592"/>
          <a:ext cx="3914417" cy="5352749"/>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lr>
              <a:srgbClr val="C00000"/>
            </a:buClr>
            <a:buChar char="••"/>
          </a:pPr>
          <a:r>
            <a:rPr lang="de-DE" sz="2800" b="0" i="0" kern="1200" dirty="0" smtClean="0">
              <a:solidFill>
                <a:schemeClr val="bg1"/>
              </a:solidFill>
              <a:latin typeface="Arial"/>
            </a:rPr>
            <a:t>LAD &amp; SPE (Chomsky)</a:t>
          </a: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lr>
              <a:srgbClr val="C00000"/>
            </a:buClr>
            <a:buChar char="••"/>
          </a:pPr>
          <a:r>
            <a:rPr lang="de-DE" sz="2800" b="0" i="0" kern="1200" dirty="0" smtClean="0">
              <a:solidFill>
                <a:schemeClr val="bg1"/>
              </a:solidFill>
              <a:latin typeface="Arial"/>
            </a:rPr>
            <a:t>Dualer Mechanismus</a:t>
          </a: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a:p>
          <a:pPr marL="285750" lvl="1" indent="-285750" algn="l" defTabSz="1244600">
            <a:lnSpc>
              <a:spcPct val="90000"/>
            </a:lnSpc>
            <a:spcBef>
              <a:spcPct val="0"/>
            </a:spcBef>
            <a:spcAft>
              <a:spcPct val="15000"/>
            </a:spcAft>
            <a:buChar char="••"/>
          </a:pPr>
          <a:endParaRPr lang="de-DE" sz="2800" b="0" i="0" kern="1200" dirty="0">
            <a:solidFill>
              <a:schemeClr val="bg1"/>
            </a:solidFill>
            <a:latin typeface="Arial"/>
          </a:endParaRPr>
        </a:p>
      </dsp:txBody>
      <dsp:txXfrm>
        <a:off x="4014" y="1572592"/>
        <a:ext cx="3914417" cy="5352749"/>
      </dsp:txXfrm>
    </dsp:sp>
    <dsp:sp modelId="{E01B3154-0666-4584-9FC4-432DE00CC402}">
      <dsp:nvSpPr>
        <dsp:cNvPr id="0" name=""/>
        <dsp:cNvSpPr/>
      </dsp:nvSpPr>
      <dsp:spPr>
        <a:xfrm>
          <a:off x="4466451" y="6825"/>
          <a:ext cx="3914417" cy="1565767"/>
        </a:xfrm>
        <a:prstGeom prst="rect">
          <a:avLst/>
        </a:prstGeom>
        <a:solidFill>
          <a:srgbClr val="AA042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b="0" i="0" kern="1200" dirty="0" smtClean="0">
              <a:latin typeface="Arial"/>
            </a:rPr>
            <a:t>Analogie- und Musterbildung</a:t>
          </a:r>
          <a:endParaRPr lang="de-DE" sz="3600" b="0" i="0" kern="1200" dirty="0">
            <a:latin typeface="Arial"/>
          </a:endParaRPr>
        </a:p>
      </dsp:txBody>
      <dsp:txXfrm>
        <a:off x="4466451" y="6825"/>
        <a:ext cx="3914417" cy="1565767"/>
      </dsp:txXfrm>
    </dsp:sp>
    <dsp:sp modelId="{6EC96761-7A7E-46B1-9A31-B92F49834D5A}">
      <dsp:nvSpPr>
        <dsp:cNvPr id="0" name=""/>
        <dsp:cNvSpPr/>
      </dsp:nvSpPr>
      <dsp:spPr>
        <a:xfrm>
          <a:off x="4466451" y="1572592"/>
          <a:ext cx="3914417" cy="5352749"/>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lr>
              <a:srgbClr val="C00000"/>
            </a:buClr>
            <a:buChar char="••"/>
          </a:pPr>
          <a:r>
            <a:rPr lang="de-DE" sz="2800" b="0" i="0" kern="1200" dirty="0" smtClean="0">
              <a:solidFill>
                <a:schemeClr val="bg1"/>
              </a:solidFill>
              <a:latin typeface="Arial"/>
            </a:rPr>
            <a:t>AML, PDP, Neurale Netzwerke, </a:t>
          </a:r>
          <a:r>
            <a:rPr lang="de-DE" sz="2800" b="0" i="0" kern="1200" dirty="0" err="1" smtClean="0">
              <a:solidFill>
                <a:schemeClr val="bg1"/>
              </a:solidFill>
              <a:latin typeface="Arial"/>
            </a:rPr>
            <a:t>TiMBL</a:t>
          </a:r>
          <a:endParaRPr lang="de-DE" sz="2800" b="0" i="0" kern="1200" dirty="0">
            <a:solidFill>
              <a:schemeClr val="bg1"/>
            </a:solidFill>
            <a:latin typeface="Arial"/>
          </a:endParaRPr>
        </a:p>
      </dsp:txBody>
      <dsp:txXfrm>
        <a:off x="4466451" y="1572592"/>
        <a:ext cx="3914417" cy="5352749"/>
      </dsp:txXfrm>
    </dsp:sp>
    <dsp:sp modelId="{64DD6D48-227C-4434-BED8-F49C9D4F4F7E}">
      <dsp:nvSpPr>
        <dsp:cNvPr id="0" name=""/>
        <dsp:cNvSpPr/>
      </dsp:nvSpPr>
      <dsp:spPr>
        <a:xfrm>
          <a:off x="8928887" y="6825"/>
          <a:ext cx="3914417" cy="1565767"/>
        </a:xfrm>
        <a:prstGeom prst="rect">
          <a:avLst/>
        </a:prstGeom>
        <a:solidFill>
          <a:srgbClr val="AA042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b="0" i="0" kern="1200" dirty="0" smtClean="0">
              <a:latin typeface="Arial"/>
            </a:rPr>
            <a:t>probabilistisches Modell</a:t>
          </a:r>
          <a:endParaRPr lang="de-DE" sz="3600" b="0" i="0" kern="1200" dirty="0">
            <a:latin typeface="Arial"/>
          </a:endParaRPr>
        </a:p>
      </dsp:txBody>
      <dsp:txXfrm>
        <a:off x="8928887" y="6825"/>
        <a:ext cx="3914417" cy="1565767"/>
      </dsp:txXfrm>
    </dsp:sp>
    <dsp:sp modelId="{98860936-C475-4184-9A9D-2F4B5D8B0BC7}">
      <dsp:nvSpPr>
        <dsp:cNvPr id="0" name=""/>
        <dsp:cNvSpPr/>
      </dsp:nvSpPr>
      <dsp:spPr>
        <a:xfrm>
          <a:off x="8928887" y="1572592"/>
          <a:ext cx="3914417" cy="5352749"/>
        </a:xfrm>
        <a:prstGeom prst="rect">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lr>
              <a:srgbClr val="C00000"/>
            </a:buClr>
            <a:buChar char="••"/>
          </a:pPr>
          <a:r>
            <a:rPr lang="de-DE" sz="2800" b="0" i="0" kern="1200" dirty="0" smtClean="0">
              <a:solidFill>
                <a:schemeClr val="bg1"/>
              </a:solidFill>
              <a:latin typeface="Arial"/>
            </a:rPr>
            <a:t>Statistical Learning</a:t>
          </a:r>
          <a:endParaRPr lang="de-DE" sz="2800" b="0" i="0" kern="1200" dirty="0">
            <a:solidFill>
              <a:schemeClr val="bg1"/>
            </a:solidFill>
            <a:latin typeface="Arial"/>
          </a:endParaRPr>
        </a:p>
      </dsp:txBody>
      <dsp:txXfrm>
        <a:off x="8928887" y="1572592"/>
        <a:ext cx="3914417" cy="53527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de-DE" smtClean="0"/>
              <a:t>31.03.2014</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de-DE" smtClean="0"/>
              <a:t>‹Nr.›</a:t>
            </a:fld>
            <a:endParaRPr lang="de-DE"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de-DE" noProof="0" smtClean="0"/>
              <a:t>31.03.2014</a:t>
            </a:fld>
            <a:endParaRPr lang="de-DE" noProof="0"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Kopfzeil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de-DE" noProof="0" smtClean="0"/>
              <a:t>‹Nr.›</a:t>
            </a:fld>
            <a:endParaRPr lang="de-DE" noProof="0"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ster">
    <p:spTree>
      <p:nvGrpSpPr>
        <p:cNvPr id="1" name=""/>
        <p:cNvGrpSpPr/>
        <p:nvPr/>
      </p:nvGrpSpPr>
      <p:grpSpPr>
        <a:xfrm>
          <a:off x="0" y="0"/>
          <a:ext cx="0" cy="0"/>
          <a:chOff x="0" y="0"/>
          <a:chExt cx="0" cy="0"/>
        </a:xfrm>
      </p:grpSpPr>
      <p:sp>
        <p:nvSpPr>
          <p:cNvPr id="32" name="Anweisungen"/>
          <p:cNvSpPr/>
          <p:nvPr userDrawn="1"/>
        </p:nvSpPr>
        <p:spPr>
          <a:xfrm>
            <a:off x="44302680" y="-1"/>
            <a:ext cx="1488948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algn="l" defTabSz="3686861">
              <a:spcBef>
                <a:spcPts val="1200"/>
              </a:spcBef>
              <a:buNone/>
            </a:pPr>
            <a:r>
              <a:rPr lang="de-DE" sz="9600" b="0" i="0" noProof="0" dirty="0" smtClean="0">
                <a:solidFill>
                  <a:prstClr val="white">
                    <a:lumMod val="50000"/>
                  </a:prstClr>
                </a:solidFill>
                <a:latin typeface="Calibri Light"/>
                <a:ea typeface="+mn-ea"/>
                <a:cs typeface="Calibri"/>
              </a:rPr>
              <a:t>Drucken:</a:t>
            </a:r>
          </a:p>
          <a:p>
            <a:pPr algn="l" defTabSz="3686861">
              <a:spcBef>
                <a:spcPts val="1200"/>
              </a:spcBef>
              <a:buNone/>
            </a:pPr>
            <a:r>
              <a:rPr lang="de-DE" sz="6600" b="0" i="0" noProof="0" dirty="0" smtClean="0">
                <a:solidFill>
                  <a:prstClr val="white">
                    <a:lumMod val="50000"/>
                  </a:prstClr>
                </a:solidFill>
                <a:latin typeface="Calibri Light"/>
                <a:ea typeface="+mn-ea"/>
                <a:cs typeface="Calibri"/>
              </a:rPr>
              <a:t>Dieses Poster ist 121,92 cm breit, 91,44 cm hoch und für den Druck auf einem Großformatdrucker ausgelegt.</a:t>
            </a:r>
          </a:p>
          <a:p>
            <a:pPr algn="l" defTabSz="3686861">
              <a:spcBef>
                <a:spcPts val="300"/>
              </a:spcBef>
              <a:buNone/>
            </a:pPr>
            <a:endParaRPr lang="de-DE" sz="6000" noProof="0" dirty="0" smtClean="0">
              <a:solidFill>
                <a:prstClr val="white">
                  <a:lumMod val="50000"/>
                </a:prstClr>
              </a:solidFill>
              <a:latin typeface="Calibri Light" panose="020F0302020204030204" pitchFamily="34" charset="0"/>
              <a:cs typeface="Calibri" panose="020F0502020204030204" pitchFamily="34" charset="0"/>
            </a:endParaRPr>
          </a:p>
          <a:p>
            <a:pPr algn="l" defTabSz="3686861">
              <a:spcBef>
                <a:spcPts val="1200"/>
              </a:spcBef>
              <a:buNone/>
            </a:pPr>
            <a:r>
              <a:rPr lang="de-DE" sz="8800" b="0" i="0" noProof="0" dirty="0" smtClean="0">
                <a:solidFill>
                  <a:prstClr val="white">
                    <a:lumMod val="50000"/>
                  </a:prstClr>
                </a:solidFill>
                <a:latin typeface="Calibri Light"/>
                <a:ea typeface="+mn-ea"/>
                <a:cs typeface="Calibri"/>
              </a:rPr>
              <a:t>Anpassen des Inhalts:</a:t>
            </a:r>
          </a:p>
          <a:p>
            <a:pPr algn="l" defTabSz="3686861">
              <a:spcBef>
                <a:spcPts val="1200"/>
              </a:spcBef>
              <a:buNone/>
            </a:pPr>
            <a:r>
              <a:rPr lang="de-DE" sz="6600" b="0" i="0" noProof="0" dirty="0" smtClean="0">
                <a:solidFill>
                  <a:prstClr val="white">
                    <a:lumMod val="50000"/>
                  </a:prstClr>
                </a:solidFill>
                <a:latin typeface="Calibri Light"/>
                <a:ea typeface="+mn-ea"/>
                <a:cs typeface="Calibri"/>
              </a:rPr>
              <a:t>Die Platzhalter im Poster wurden bereits für Sie formatiert. Geben</a:t>
            </a:r>
            <a:r>
              <a:rPr lang="de-DE" sz="6600" b="0" i="0" baseline="0" noProof="0" dirty="0" smtClean="0">
                <a:solidFill>
                  <a:prstClr val="white">
                    <a:lumMod val="50000"/>
                  </a:prstClr>
                </a:solidFill>
                <a:latin typeface="Calibri Light"/>
                <a:ea typeface="+mn-ea"/>
                <a:cs typeface="Calibri"/>
              </a:rPr>
              <a:t> Sie Ihren Text in den </a:t>
            </a:r>
            <a:r>
              <a:rPr lang="de-DE" sz="6600" b="0" i="0" noProof="0" dirty="0" smtClean="0">
                <a:solidFill>
                  <a:prstClr val="white">
                    <a:lumMod val="50000"/>
                  </a:prstClr>
                </a:solidFill>
                <a:latin typeface="Calibri Light"/>
                <a:ea typeface="+mn-ea"/>
                <a:cs typeface="Calibri"/>
              </a:rPr>
              <a:t>Platzhaltern ein, oder k</a:t>
            </a:r>
            <a:r>
              <a:rPr lang="de-DE" sz="6600" b="0" i="0" baseline="0" noProof="0" dirty="0" smtClean="0">
                <a:solidFill>
                  <a:prstClr val="white">
                    <a:lumMod val="50000"/>
                  </a:prstClr>
                </a:solidFill>
                <a:latin typeface="Calibri Light"/>
                <a:ea typeface="+mn-ea"/>
                <a:cs typeface="Calibri"/>
              </a:rPr>
              <a:t>licken Sie auf ein Symbol, um eine Tabelle, ein Diagramm, eine SmartArt-Grafik, ein Bild oder eine Multimediadatei hinzuzufügen.</a:t>
            </a:r>
          </a:p>
          <a:p>
            <a:pPr algn="l" defTabSz="3686861">
              <a:spcBef>
                <a:spcPts val="2400"/>
              </a:spcBef>
              <a:buNone/>
            </a:pPr>
            <a:r>
              <a:rPr lang="de-DE" sz="6600" b="0" i="0" noProof="0" dirty="0" smtClean="0">
                <a:solidFill>
                  <a:prstClr val="white">
                    <a:lumMod val="50000"/>
                  </a:prstClr>
                </a:solidFill>
                <a:latin typeface="Calibri Light"/>
                <a:ea typeface="+mn-ea"/>
                <a:cs typeface="Calibri"/>
              </a:rPr>
              <a:t>Wenn Sie Aufzählungspunkte hinzufügen oder entfernen möchten, klicken Sie auf der Registerkarte "Start" auf die Schaltfläche "Aufzählungszeichen".</a:t>
            </a:r>
          </a:p>
          <a:p>
            <a:pPr algn="l" defTabSz="3686861">
              <a:spcBef>
                <a:spcPts val="2400"/>
              </a:spcBef>
              <a:buNone/>
            </a:pPr>
            <a:r>
              <a:rPr lang="de-DE" sz="6600" b="0" i="0" noProof="0" dirty="0" smtClean="0">
                <a:solidFill>
                  <a:prstClr val="white">
                    <a:lumMod val="50000"/>
                  </a:prstClr>
                </a:solidFill>
                <a:latin typeface="Calibri Light"/>
                <a:ea typeface="+mn-ea"/>
                <a:cs typeface="Calibri"/>
              </a:rPr>
              <a:t>Wenn Sie weitere Platzhalter für Titel, Inhalt oder Textkörper benötigen, erstellen Sie eine Kopie des gewünschten Elements, und ziehen Sie es an die gewünschte Position. Die Funktion "Intelligente Führungslinien" von PowerPoint hilft Ihnen, die Elemente am restlichen Inhalt auszurichten.</a:t>
            </a:r>
          </a:p>
          <a:p>
            <a:pPr algn="l" defTabSz="3686861">
              <a:spcBef>
                <a:spcPts val="2400"/>
              </a:spcBef>
              <a:buNone/>
            </a:pPr>
            <a:r>
              <a:rPr lang="de-DE" sz="6600" b="0" i="0" noProof="0" dirty="0" smtClean="0">
                <a:solidFill>
                  <a:prstClr val="white">
                    <a:lumMod val="50000"/>
                  </a:prstClr>
                </a:solidFill>
                <a:latin typeface="Calibri Light"/>
                <a:ea typeface="+mn-ea"/>
                <a:cs typeface="Calibri"/>
              </a:rPr>
              <a:t>Möchten Sie eigene Bilder anstelle der vorhandenen Bilder verwenden? Kein Problem! Klicken Sie auf ein Bild, drücken Sie die ENTF-TASTE, und klicken Sie auf das Symbol, um ein eigenes Bild einzufügen.</a:t>
            </a:r>
            <a:endParaRPr lang="de-DE" sz="6600" noProof="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el 5"/>
          <p:cNvSpPr>
            <a:spLocks noGrp="1"/>
          </p:cNvSpPr>
          <p:nvPr>
            <p:ph type="title"/>
          </p:nvPr>
        </p:nvSpPr>
        <p:spPr>
          <a:xfrm>
            <a:off x="1158240" y="1720109"/>
            <a:ext cx="30175200" cy="2122336"/>
          </a:xfrm>
        </p:spPr>
        <p:txBody>
          <a:bodyPr/>
          <a:lstStyle>
            <a:lvl1pPr>
              <a:defRPr>
                <a:solidFill>
                  <a:schemeClr val="tx1">
                    <a:lumMod val="85000"/>
                    <a:lumOff val="15000"/>
                  </a:schemeClr>
                </a:solidFill>
              </a:defRPr>
            </a:lvl1pPr>
          </a:lstStyle>
          <a:p>
            <a:r>
              <a:rPr lang="de-DE" noProof="0" dirty="0" smtClean="0"/>
              <a:t>Titelmasterformat durch Klicken bearbeiten</a:t>
            </a:r>
            <a:endParaRPr lang="de-DE" noProof="0" dirty="0"/>
          </a:p>
        </p:txBody>
      </p:sp>
      <p:sp>
        <p:nvSpPr>
          <p:cNvPr id="31" name="Textplatzhalt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de-DE" noProof="0" smtClean="0"/>
              <a:t>Textmasterformat bearbeiten</a:t>
            </a:r>
          </a:p>
        </p:txBody>
      </p:sp>
      <p:sp>
        <p:nvSpPr>
          <p:cNvPr id="7" name="Textplatzhalt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9" name="Textplatzhalt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de-DE" noProof="0" dirty="0" smtClean="0"/>
              <a:t>Geben Sie hier Ihre Frage oder eine Aussage zum Problem ein</a:t>
            </a:r>
            <a:endParaRPr lang="de-DE" noProof="0" dirty="0"/>
          </a:p>
        </p:txBody>
      </p:sp>
      <p:sp>
        <p:nvSpPr>
          <p:cNvPr id="36" name="Textplatzhalt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37" name="Inhaltsplatzhalt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err="1" smtClean="0"/>
              <a:t>Use</a:t>
            </a:r>
            <a:r>
              <a:rPr lang="de-DE" noProof="0" dirty="0" smtClean="0"/>
              <a:t> </a:t>
            </a:r>
            <a:r>
              <a:rPr lang="de-DE" noProof="0" dirty="0" err="1" smtClean="0"/>
              <a:t>this</a:t>
            </a:r>
            <a:r>
              <a:rPr lang="de-DE" noProof="0" dirty="0" smtClean="0"/>
              <a:t> </a:t>
            </a:r>
            <a:r>
              <a:rPr lang="de-DE" noProof="0" dirty="0" err="1" smtClean="0"/>
              <a:t>placeholder</a:t>
            </a:r>
            <a:r>
              <a:rPr lang="de-DE" noProof="0" dirty="0" smtClean="0"/>
              <a:t> </a:t>
            </a:r>
            <a:r>
              <a:rPr lang="de-DE" noProof="0" dirty="0" err="1" smtClean="0"/>
              <a:t>to</a:t>
            </a:r>
            <a:r>
              <a:rPr lang="de-DE" noProof="0" dirty="0" smtClean="0"/>
              <a:t> </a:t>
            </a:r>
            <a:r>
              <a:rPr lang="de-DE" noProof="0" dirty="0" err="1" smtClean="0"/>
              <a:t>add</a:t>
            </a:r>
            <a:r>
              <a:rPr lang="de-DE" noProof="0" dirty="0" smtClean="0"/>
              <a:t> </a:t>
            </a:r>
            <a:r>
              <a:rPr lang="de-DE" noProof="0" dirty="0" err="1" smtClean="0"/>
              <a:t>text</a:t>
            </a:r>
            <a:r>
              <a:rPr lang="de-DE" noProof="0" dirty="0" smtClean="0"/>
              <a:t> </a:t>
            </a:r>
            <a:r>
              <a:rPr lang="de-DE" noProof="0" dirty="0" err="1" smtClean="0"/>
              <a:t>or</a:t>
            </a:r>
            <a:r>
              <a:rPr lang="de-DE" noProof="0" dirty="0" smtClean="0"/>
              <a:t> </a:t>
            </a:r>
            <a:r>
              <a:rPr lang="de-DE" noProof="0" dirty="0" err="1" smtClean="0"/>
              <a:t>other</a:t>
            </a:r>
            <a:r>
              <a:rPr lang="de-DE" noProof="0" dirty="0" smtClean="0"/>
              <a:t> </a:t>
            </a:r>
            <a:r>
              <a:rPr lang="de-DE" noProof="0" dirty="0" err="1" smtClean="0"/>
              <a:t>content</a:t>
            </a:r>
            <a:endParaRPr lang="de-DE" noProof="0" dirty="0" smtClean="0"/>
          </a:p>
          <a:p>
            <a:pPr lvl="1"/>
            <a:r>
              <a:rPr lang="de-DE" noProof="0" dirty="0" smtClean="0"/>
              <a:t>Zweite Ebene</a:t>
            </a:r>
          </a:p>
          <a:p>
            <a:pPr lvl="2"/>
            <a:r>
              <a:rPr lang="de-DE" noProof="0" dirty="0" smtClean="0"/>
              <a:t>Dritte Ebene</a:t>
            </a:r>
          </a:p>
          <a:p>
            <a:pPr lvl="3"/>
            <a:r>
              <a:rPr lang="de-DE" noProof="0" dirty="0" smtClean="0"/>
              <a:t>Vierte Ebene</a:t>
            </a:r>
          </a:p>
        </p:txBody>
      </p:sp>
      <p:sp>
        <p:nvSpPr>
          <p:cNvPr id="11" name="Textplatzhalt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20" name="Inhaltsplatzhalt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a:p>
            <a:pPr lvl="5"/>
            <a:r>
              <a:rPr lang="de-DE" noProof="0" dirty="0" smtClean="0"/>
              <a:t>Sechs</a:t>
            </a:r>
          </a:p>
          <a:p>
            <a:pPr lvl="5"/>
            <a:r>
              <a:rPr lang="de-DE" noProof="0" dirty="0" smtClean="0"/>
              <a:t>Sieben</a:t>
            </a:r>
          </a:p>
          <a:p>
            <a:pPr lvl="5"/>
            <a:r>
              <a:rPr lang="de-DE" noProof="0" dirty="0" smtClean="0"/>
              <a:t>Acht</a:t>
            </a:r>
          </a:p>
          <a:p>
            <a:pPr lvl="5"/>
            <a:r>
              <a:rPr lang="de-DE" noProof="0" dirty="0" smtClean="0"/>
              <a:t>Neun</a:t>
            </a:r>
            <a:endParaRPr lang="de-DE" noProof="0" dirty="0"/>
          </a:p>
        </p:txBody>
      </p:sp>
      <p:sp>
        <p:nvSpPr>
          <p:cNvPr id="13" name="Textplatzhalt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21" name="Inhaltsplatzhalt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a:p>
            <a:pPr lvl="5"/>
            <a:r>
              <a:rPr lang="de-DE" noProof="0" dirty="0" smtClean="0"/>
              <a:t>Sechs</a:t>
            </a:r>
          </a:p>
          <a:p>
            <a:pPr lvl="5"/>
            <a:r>
              <a:rPr lang="de-DE" noProof="0" dirty="0" smtClean="0"/>
              <a:t>Sieben</a:t>
            </a:r>
          </a:p>
          <a:p>
            <a:pPr lvl="5"/>
            <a:r>
              <a:rPr lang="de-DE" noProof="0" dirty="0" smtClean="0"/>
              <a:t>Acht</a:t>
            </a:r>
          </a:p>
          <a:p>
            <a:pPr lvl="5"/>
            <a:r>
              <a:rPr lang="de-DE" noProof="0" dirty="0" smtClean="0"/>
              <a:t>Neun</a:t>
            </a:r>
            <a:endParaRPr lang="de-DE" noProof="0" dirty="0"/>
          </a:p>
        </p:txBody>
      </p:sp>
      <p:sp>
        <p:nvSpPr>
          <p:cNvPr id="15" name="Textplatzhalt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22" name="Inhaltsplatzhalt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a:p>
            <a:pPr lvl="5"/>
            <a:r>
              <a:rPr lang="de-DE" noProof="0" dirty="0" smtClean="0"/>
              <a:t>Sechs</a:t>
            </a:r>
          </a:p>
          <a:p>
            <a:pPr lvl="5"/>
            <a:r>
              <a:rPr lang="de-DE" noProof="0" dirty="0" smtClean="0"/>
              <a:t>Sieben</a:t>
            </a:r>
          </a:p>
          <a:p>
            <a:pPr lvl="5"/>
            <a:r>
              <a:rPr lang="de-DE" noProof="0" dirty="0" smtClean="0"/>
              <a:t>Acht</a:t>
            </a:r>
          </a:p>
          <a:p>
            <a:pPr lvl="5"/>
            <a:r>
              <a:rPr lang="de-DE" noProof="0" dirty="0" smtClean="0"/>
              <a:t>Neun</a:t>
            </a:r>
            <a:endParaRPr lang="de-DE" noProof="0" dirty="0"/>
          </a:p>
        </p:txBody>
      </p:sp>
      <p:sp>
        <p:nvSpPr>
          <p:cNvPr id="38" name="Textplatzhalt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100000">
                <a:schemeClr val="accent1"/>
              </a:gs>
              <a:gs pos="100000">
                <a:schemeClr val="tx1">
                  <a:lumMod val="65000"/>
                  <a:lumOff val="35000"/>
                </a:schemeClr>
              </a:gs>
              <a:gs pos="95000">
                <a:schemeClr val="bg2">
                  <a:lumMod val="50000"/>
                </a:schemeClr>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18" name="Inhaltsplatzhalt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a:p>
            <a:pPr lvl="5"/>
            <a:r>
              <a:rPr lang="de-DE" noProof="0" dirty="0" smtClean="0"/>
              <a:t>Sechs</a:t>
            </a:r>
          </a:p>
          <a:p>
            <a:pPr lvl="5"/>
            <a:r>
              <a:rPr lang="de-DE" noProof="0" dirty="0" smtClean="0"/>
              <a:t>Sieben</a:t>
            </a:r>
          </a:p>
          <a:p>
            <a:pPr lvl="5"/>
            <a:r>
              <a:rPr lang="de-DE" noProof="0" dirty="0" smtClean="0"/>
              <a:t>Acht</a:t>
            </a:r>
          </a:p>
          <a:p>
            <a:pPr lvl="5"/>
            <a:r>
              <a:rPr lang="de-DE" noProof="0" dirty="0" smtClean="0"/>
              <a:t>Neun</a:t>
            </a:r>
            <a:endParaRPr lang="de-DE" noProof="0" dirty="0"/>
          </a:p>
        </p:txBody>
      </p:sp>
      <p:sp>
        <p:nvSpPr>
          <p:cNvPr id="24" name="Textplatzhalt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25" name="Inhaltsplatzhalt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a:p>
            <a:pPr lvl="5"/>
            <a:r>
              <a:rPr lang="de-DE" noProof="0" dirty="0" smtClean="0"/>
              <a:t>Sechs</a:t>
            </a:r>
          </a:p>
          <a:p>
            <a:pPr lvl="5"/>
            <a:r>
              <a:rPr lang="de-DE" noProof="0" dirty="0" smtClean="0"/>
              <a:t>Sieben</a:t>
            </a:r>
          </a:p>
          <a:p>
            <a:pPr lvl="5"/>
            <a:r>
              <a:rPr lang="de-DE" noProof="0" dirty="0" smtClean="0"/>
              <a:t>Acht</a:t>
            </a:r>
          </a:p>
          <a:p>
            <a:pPr lvl="5"/>
            <a:r>
              <a:rPr lang="de-DE" noProof="0" dirty="0" smtClean="0"/>
              <a:t>Neun</a:t>
            </a:r>
            <a:endParaRPr lang="de-DE" noProof="0" dirty="0"/>
          </a:p>
        </p:txBody>
      </p:sp>
      <p:sp>
        <p:nvSpPr>
          <p:cNvPr id="26" name="Textplatzhalt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27" name="Inhaltsplatzhalt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a:p>
            <a:pPr lvl="5"/>
            <a:r>
              <a:rPr lang="de-DE" noProof="0" dirty="0" smtClean="0"/>
              <a:t>Sechs</a:t>
            </a:r>
          </a:p>
          <a:p>
            <a:pPr lvl="5"/>
            <a:r>
              <a:rPr lang="de-DE" noProof="0" dirty="0" smtClean="0"/>
              <a:t>Sieben</a:t>
            </a:r>
          </a:p>
          <a:p>
            <a:pPr lvl="5"/>
            <a:r>
              <a:rPr lang="de-DE" noProof="0" dirty="0" smtClean="0"/>
              <a:t>Acht</a:t>
            </a:r>
          </a:p>
          <a:p>
            <a:pPr lvl="5"/>
            <a:r>
              <a:rPr lang="de-DE" noProof="0" dirty="0" smtClean="0"/>
              <a:t>Neun</a:t>
            </a:r>
            <a:endParaRPr lang="de-DE" noProof="0" dirty="0"/>
          </a:p>
        </p:txBody>
      </p:sp>
      <p:sp>
        <p:nvSpPr>
          <p:cNvPr id="28" name="Inhaltsplatzhalt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endParaRPr lang="de-DE" noProof="0" dirty="0"/>
          </a:p>
        </p:txBody>
      </p:sp>
      <p:sp>
        <p:nvSpPr>
          <p:cNvPr id="39" name="Textplatzhalt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40" name="Inhaltsplatzhalt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endParaRPr lang="de-DE" noProof="0" dirty="0"/>
          </a:p>
        </p:txBody>
      </p:sp>
      <p:sp>
        <p:nvSpPr>
          <p:cNvPr id="29" name="Textplatzhalt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de-DE" noProof="0" dirty="0" smtClean="0"/>
              <a:t>Überschrift</a:t>
            </a:r>
            <a:endParaRPr lang="de-DE" noProof="0" dirty="0"/>
          </a:p>
        </p:txBody>
      </p:sp>
      <p:sp>
        <p:nvSpPr>
          <p:cNvPr id="30" name="Inhaltsplatzhalt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de-DE" noProof="0" dirty="0" smtClean="0"/>
              <a:t>Verwenden Sie diesen Platzhalter um Text oder andere Inhalte hinzuzufügen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a:p>
            <a:pPr lvl="5"/>
            <a:r>
              <a:rPr lang="de-DE" noProof="0" dirty="0" smtClean="0"/>
              <a:t>Sechs</a:t>
            </a:r>
          </a:p>
        </p:txBody>
      </p:sp>
      <p:sp>
        <p:nvSpPr>
          <p:cNvPr id="3" name="Datumsplatzhalter 2"/>
          <p:cNvSpPr>
            <a:spLocks noGrp="1"/>
          </p:cNvSpPr>
          <p:nvPr>
            <p:ph type="dt" sz="half" idx="10"/>
          </p:nvPr>
        </p:nvSpPr>
        <p:spPr/>
        <p:txBody>
          <a:bodyPr/>
          <a:lstStyle/>
          <a:p>
            <a:fld id="{ECAA57DF-1C19-4726-AB84-014692BAD8F5}" type="datetimeFigureOut">
              <a:rPr lang="de-DE" noProof="0" smtClean="0"/>
              <a:t>31.03.2014</a:t>
            </a:fld>
            <a:endParaRPr lang="de-DE" noProof="0" dirty="0"/>
          </a:p>
        </p:txBody>
      </p:sp>
      <p:sp>
        <p:nvSpPr>
          <p:cNvPr id="4" name="Fußzeilenplatzhalter 3"/>
          <p:cNvSpPr>
            <a:spLocks noGrp="1"/>
          </p:cNvSpPr>
          <p:nvPr>
            <p:ph type="ftr" sz="quarter" idx="11"/>
          </p:nvPr>
        </p:nvSpPr>
        <p:spPr/>
        <p:txBody>
          <a:bodyPr/>
          <a:lstStyle/>
          <a:p>
            <a:endParaRPr lang="de-DE" noProof="0" dirty="0"/>
          </a:p>
        </p:txBody>
      </p:sp>
      <p:sp>
        <p:nvSpPr>
          <p:cNvPr id="5" name="Foliennummernplatzhalter 4"/>
          <p:cNvSpPr>
            <a:spLocks noGrp="1"/>
          </p:cNvSpPr>
          <p:nvPr>
            <p:ph type="sldNum" sz="quarter" idx="12"/>
          </p:nvPr>
        </p:nvSpPr>
        <p:spPr/>
        <p:txBody>
          <a:bodyPr/>
          <a:lstStyle/>
          <a:p>
            <a:fld id="{91B4C631-C489-4C11-812F-2172FBEAE82B}" type="slidenum">
              <a:rPr lang="de-DE" noProof="0" smtClean="0"/>
              <a:t>‹Nr.›</a:t>
            </a:fld>
            <a:endParaRPr lang="de-DE" noProof="0" dirty="0"/>
          </a:p>
        </p:txBody>
      </p:sp>
      <p:sp>
        <p:nvSpPr>
          <p:cNvPr id="8" name="Bildplatzhalt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de-DE" noProof="0" smtClean="0"/>
              <a:t>Bild durch Klicken auf Symbol hinzufügen</a:t>
            </a:r>
            <a:endParaRPr lang="de-DE" noProof="0" dirty="0"/>
          </a:p>
        </p:txBody>
      </p:sp>
    </p:spTree>
    <p:extLst>
      <p:ext uri="{BB962C8B-B14F-4D97-AF65-F5344CB8AC3E}">
        <p14:creationId xmlns:p14="http://schemas.microsoft.com/office/powerpoint/2010/main" val="1459077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lumMod val="68000"/>
              </a:srgb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hteck 6"/>
          <p:cNvSpPr/>
          <p:nvPr userDrawn="1"/>
        </p:nvSpPr>
        <p:spPr bwMode="ltGray">
          <a:xfrm>
            <a:off x="0" y="0"/>
            <a:ext cx="438912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platzhalt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de-DE" noProof="0" smtClean="0"/>
              <a:pPr/>
              <a:t>31.03.2014</a:t>
            </a:fld>
            <a:endParaRPr lang="de-DE" noProof="0" dirty="0"/>
          </a:p>
        </p:txBody>
      </p:sp>
      <p:sp>
        <p:nvSpPr>
          <p:cNvPr id="5" name="Fußzeilenplatzhalt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de-DE" noProof="0" dirty="0"/>
          </a:p>
        </p:txBody>
      </p:sp>
      <p:sp>
        <p:nvSpPr>
          <p:cNvPr id="6" name="Foliennummernplatzhalt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de-DE" noProof="0" smtClean="0"/>
              <a:pPr/>
              <a:t>‹Nr.›</a:t>
            </a:fld>
            <a:endParaRPr lang="de-DE" noProof="0" dirty="0"/>
          </a:p>
        </p:txBody>
      </p:sp>
      <p:sp>
        <p:nvSpPr>
          <p:cNvPr id="8" name="Rechteck 7"/>
          <p:cNvSpPr/>
          <p:nvPr userDrawn="1"/>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Gerader Verbinder 8"/>
          <p:cNvCxnSpPr/>
          <p:nvPr userDrawn="1"/>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5.jpeg"/><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jpeg"/><Relationship Id="rId1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7" name="Textplatzhalter 66"/>
          <p:cNvSpPr>
            <a:spLocks noGrp="1"/>
          </p:cNvSpPr>
          <p:nvPr>
            <p:ph type="body" sz="quarter" idx="13"/>
          </p:nvPr>
        </p:nvSpPr>
        <p:spPr>
          <a:xfrm>
            <a:off x="1143000" y="5847694"/>
            <a:ext cx="12801600" cy="923330"/>
          </a:xfrm>
          <a:gradFill>
            <a:gsLst>
              <a:gs pos="9000">
                <a:schemeClr val="accent4">
                  <a:lumMod val="75000"/>
                </a:schemeClr>
              </a:gs>
              <a:gs pos="32000">
                <a:srgbClr val="AA042E"/>
              </a:gs>
            </a:gsLst>
            <a:path path="circle">
              <a:fillToRect l="50000" t="-80000" r="50000" b="180000"/>
            </a:path>
          </a:gradFill>
        </p:spPr>
        <p:txBody>
          <a:bodyPr wrap="square" rtlCol="0">
            <a:spAutoFit/>
          </a:bodyPr>
          <a:lstStyle/>
          <a:p>
            <a:pPr defTabSz="3686861"/>
            <a:r>
              <a:rPr lang="de-DE" dirty="0">
                <a:latin typeface="Arial"/>
              </a:rPr>
              <a:t>Forschungsfrage</a:t>
            </a:r>
            <a:endParaRPr lang="en-US" dirty="0">
              <a:latin typeface="Arial"/>
            </a:endParaRPr>
          </a:p>
        </p:txBody>
      </p:sp>
      <p:sp>
        <p:nvSpPr>
          <p:cNvPr id="69" name="Textplatzhalter 68"/>
          <p:cNvSpPr>
            <a:spLocks noGrp="1"/>
          </p:cNvSpPr>
          <p:nvPr>
            <p:ph type="body" sz="quarter" idx="39"/>
          </p:nvPr>
        </p:nvSpPr>
        <p:spPr>
          <a:xfrm>
            <a:off x="1188720" y="7123834"/>
            <a:ext cx="12673964" cy="3881530"/>
          </a:xfrm>
          <a:solidFill>
            <a:schemeClr val="bg1"/>
          </a:solidFill>
        </p:spPr>
        <p:txBody>
          <a:bodyPr/>
          <a:lstStyle/>
          <a:p>
            <a:pPr marL="0" indent="0" defTabSz="4389120">
              <a:spcBef>
                <a:spcPts val="0"/>
              </a:spcBef>
              <a:buNone/>
            </a:pPr>
            <a:r>
              <a:rPr lang="de-DE" b="1" i="0" baseline="0" dirty="0" smtClean="0">
                <a:solidFill>
                  <a:srgbClr val="000000"/>
                </a:solidFill>
                <a:latin typeface="Arial"/>
              </a:rPr>
              <a:t>Wie sind englische irreguläre</a:t>
            </a:r>
            <a:br>
              <a:rPr lang="de-DE" b="1" i="0" baseline="0" dirty="0" smtClean="0">
                <a:solidFill>
                  <a:srgbClr val="000000"/>
                </a:solidFill>
                <a:latin typeface="Arial"/>
              </a:rPr>
            </a:br>
            <a:r>
              <a:rPr lang="de-DE" b="1" i="0" baseline="0" dirty="0" smtClean="0">
                <a:solidFill>
                  <a:srgbClr val="000000"/>
                </a:solidFill>
                <a:latin typeface="Arial"/>
              </a:rPr>
              <a:t>Verben</a:t>
            </a:r>
            <a:r>
              <a:rPr lang="de-DE" b="1" i="0" dirty="0" smtClean="0">
                <a:solidFill>
                  <a:srgbClr val="000000"/>
                </a:solidFill>
                <a:latin typeface="Arial"/>
              </a:rPr>
              <a:t> </a:t>
            </a:r>
            <a:r>
              <a:rPr lang="de-DE" b="1" i="0" baseline="0" dirty="0" smtClean="0">
                <a:solidFill>
                  <a:srgbClr val="000000"/>
                </a:solidFill>
                <a:latin typeface="Arial"/>
              </a:rPr>
              <a:t>in unserem </a:t>
            </a:r>
            <a:br>
              <a:rPr lang="de-DE" b="1" i="0" baseline="0" dirty="0" smtClean="0">
                <a:solidFill>
                  <a:srgbClr val="000000"/>
                </a:solidFill>
                <a:latin typeface="Arial"/>
              </a:rPr>
            </a:br>
            <a:r>
              <a:rPr lang="de-DE" b="1" i="0" baseline="0" dirty="0" smtClean="0">
                <a:solidFill>
                  <a:srgbClr val="000000"/>
                </a:solidFill>
                <a:latin typeface="Arial"/>
              </a:rPr>
              <a:t>mentalen Lexikon </a:t>
            </a:r>
            <a:br>
              <a:rPr lang="de-DE" b="1" i="0" baseline="0" dirty="0" smtClean="0">
                <a:solidFill>
                  <a:srgbClr val="000000"/>
                </a:solidFill>
                <a:latin typeface="Arial"/>
              </a:rPr>
            </a:br>
            <a:r>
              <a:rPr lang="de-DE" b="1" i="0" baseline="0" dirty="0" smtClean="0">
                <a:solidFill>
                  <a:srgbClr val="000000"/>
                </a:solidFill>
                <a:latin typeface="Arial"/>
              </a:rPr>
              <a:t>organisiert? </a:t>
            </a:r>
            <a:endParaRPr lang="en-US" b="1" dirty="0"/>
          </a:p>
        </p:txBody>
      </p:sp>
      <p:sp>
        <p:nvSpPr>
          <p:cNvPr id="68" name="Textplatzhalter 67"/>
          <p:cNvSpPr>
            <a:spLocks noGrp="1"/>
          </p:cNvSpPr>
          <p:nvPr>
            <p:ph type="body" sz="quarter" idx="37"/>
          </p:nvPr>
        </p:nvSpPr>
        <p:spPr>
          <a:xfrm>
            <a:off x="1143000" y="11593035"/>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smtClean="0">
                <a:latin typeface="Arial"/>
              </a:rPr>
              <a:t>Hypothesen</a:t>
            </a:r>
            <a:endParaRPr lang="en-US" dirty="0">
              <a:latin typeface="Arial"/>
            </a:endParaRPr>
          </a:p>
        </p:txBody>
      </p:sp>
      <p:sp>
        <p:nvSpPr>
          <p:cNvPr id="11" name="Inhaltsplatzhalter 10"/>
          <p:cNvSpPr>
            <a:spLocks noGrp="1"/>
          </p:cNvSpPr>
          <p:nvPr>
            <p:ph sz="quarter" idx="38"/>
          </p:nvPr>
        </p:nvSpPr>
        <p:spPr>
          <a:xfrm>
            <a:off x="1143000" y="12852909"/>
            <a:ext cx="12801600" cy="4143143"/>
          </a:xfrm>
        </p:spPr>
        <p:txBody>
          <a:bodyPr>
            <a:normAutofit/>
          </a:bodyPr>
          <a:lstStyle/>
          <a:p>
            <a:pPr marL="514350" lvl="0" indent="-514350" algn="just">
              <a:buClr>
                <a:srgbClr val="C00000"/>
              </a:buClr>
              <a:buFont typeface="+mj-lt"/>
              <a:buAutoNum type="alphaLcParenR"/>
            </a:pPr>
            <a:r>
              <a:rPr lang="de-DE" dirty="0">
                <a:solidFill>
                  <a:schemeClr val="bg1"/>
                </a:solidFill>
              </a:rPr>
              <a:t>I</a:t>
            </a:r>
            <a:r>
              <a:rPr lang="de-DE" dirty="0" smtClean="0">
                <a:solidFill>
                  <a:schemeClr val="bg1"/>
                </a:solidFill>
              </a:rPr>
              <a:t>rreguläre </a:t>
            </a:r>
            <a:r>
              <a:rPr lang="de-DE" dirty="0">
                <a:solidFill>
                  <a:schemeClr val="bg1"/>
                </a:solidFill>
              </a:rPr>
              <a:t>Verbmorphologie ist durch eine prototypische Organisation im mentalen Lexikon gekennzeichnet (</a:t>
            </a:r>
            <a:r>
              <a:rPr lang="de-DE" dirty="0" smtClean="0">
                <a:solidFill>
                  <a:schemeClr val="bg1"/>
                </a:solidFill>
              </a:rPr>
              <a:t>Plag </a:t>
            </a:r>
            <a:r>
              <a:rPr lang="de-DE" dirty="0">
                <a:solidFill>
                  <a:schemeClr val="bg1"/>
                </a:solidFill>
              </a:rPr>
              <a:t>2000).</a:t>
            </a:r>
            <a:endParaRPr lang="de-AT" dirty="0">
              <a:solidFill>
                <a:schemeClr val="bg1"/>
              </a:solidFill>
            </a:endParaRPr>
          </a:p>
          <a:p>
            <a:pPr marL="514350" lvl="0" indent="-514350" algn="just">
              <a:buClr>
                <a:srgbClr val="C00000"/>
              </a:buClr>
              <a:buFont typeface="+mj-lt"/>
              <a:buAutoNum type="alphaLcParenR"/>
            </a:pPr>
            <a:r>
              <a:rPr lang="de-DE" dirty="0">
                <a:solidFill>
                  <a:schemeClr val="bg1"/>
                </a:solidFill>
              </a:rPr>
              <a:t>I</a:t>
            </a:r>
            <a:r>
              <a:rPr lang="de-DE" dirty="0" smtClean="0">
                <a:solidFill>
                  <a:schemeClr val="bg1"/>
                </a:solidFill>
              </a:rPr>
              <a:t>rreguläre </a:t>
            </a:r>
            <a:r>
              <a:rPr lang="de-DE" dirty="0">
                <a:solidFill>
                  <a:schemeClr val="bg1"/>
                </a:solidFill>
              </a:rPr>
              <a:t>Verbmorphologie ist durch einen universellen Ablautmechanismus im mentalen Lexikon gekennzeichnet </a:t>
            </a:r>
            <a:r>
              <a:rPr lang="de-DE" dirty="0" smtClean="0">
                <a:solidFill>
                  <a:schemeClr val="bg1"/>
                </a:solidFill>
              </a:rPr>
              <a:t>(apophonic </a:t>
            </a:r>
            <a:r>
              <a:rPr lang="de-DE" dirty="0" err="1" smtClean="0">
                <a:solidFill>
                  <a:schemeClr val="bg1"/>
                </a:solidFill>
              </a:rPr>
              <a:t>path</a:t>
            </a:r>
            <a:r>
              <a:rPr lang="de-DE" dirty="0" smtClean="0">
                <a:solidFill>
                  <a:schemeClr val="bg1"/>
                </a:solidFill>
              </a:rPr>
              <a:t>, </a:t>
            </a:r>
            <a:r>
              <a:rPr lang="de-DE" dirty="0" err="1" smtClean="0">
                <a:solidFill>
                  <a:schemeClr val="bg1"/>
                </a:solidFill>
              </a:rPr>
              <a:t>Ségéral</a:t>
            </a:r>
            <a:r>
              <a:rPr lang="de-DE" dirty="0" smtClean="0">
                <a:solidFill>
                  <a:schemeClr val="bg1"/>
                </a:solidFill>
              </a:rPr>
              <a:t> &amp; Scheer 1998).</a:t>
            </a:r>
          </a:p>
          <a:p>
            <a:pPr marL="514350" indent="-514350" algn="just">
              <a:buClr>
                <a:srgbClr val="C00000"/>
              </a:buClr>
              <a:buFont typeface="+mj-lt"/>
              <a:buAutoNum type="alphaLcParenR"/>
            </a:pPr>
            <a:r>
              <a:rPr lang="de-DE" dirty="0">
                <a:solidFill>
                  <a:schemeClr val="bg1"/>
                </a:solidFill>
              </a:rPr>
              <a:t>I</a:t>
            </a:r>
            <a:r>
              <a:rPr lang="de-DE" dirty="0" smtClean="0">
                <a:solidFill>
                  <a:schemeClr val="bg1"/>
                </a:solidFill>
              </a:rPr>
              <a:t>rreguläre Verbmorphologie ist das </a:t>
            </a:r>
            <a:r>
              <a:rPr lang="de-DE" dirty="0">
                <a:solidFill>
                  <a:schemeClr val="bg1"/>
                </a:solidFill>
              </a:rPr>
              <a:t>Resultat eines universellen </a:t>
            </a:r>
            <a:r>
              <a:rPr lang="de-DE" i="1" dirty="0" err="1">
                <a:solidFill>
                  <a:schemeClr val="bg1"/>
                </a:solidFill>
              </a:rPr>
              <a:t>pattern</a:t>
            </a:r>
            <a:r>
              <a:rPr lang="de-DE" i="1" dirty="0">
                <a:solidFill>
                  <a:schemeClr val="bg1"/>
                </a:solidFill>
              </a:rPr>
              <a:t> associator </a:t>
            </a:r>
            <a:r>
              <a:rPr lang="de-DE" dirty="0">
                <a:solidFill>
                  <a:schemeClr val="bg1"/>
                </a:solidFill>
              </a:rPr>
              <a:t>(</a:t>
            </a:r>
            <a:r>
              <a:rPr lang="de-DE" dirty="0" err="1">
                <a:solidFill>
                  <a:schemeClr val="bg1"/>
                </a:solidFill>
              </a:rPr>
              <a:t>Baayen</a:t>
            </a:r>
            <a:r>
              <a:rPr lang="de-DE" dirty="0">
                <a:solidFill>
                  <a:schemeClr val="bg1"/>
                </a:solidFill>
              </a:rPr>
              <a:t> </a:t>
            </a:r>
            <a:r>
              <a:rPr lang="de-DE" dirty="0" smtClean="0">
                <a:solidFill>
                  <a:schemeClr val="bg1"/>
                </a:solidFill>
              </a:rPr>
              <a:t>&amp; Martín</a:t>
            </a:r>
            <a:r>
              <a:rPr lang="de-DE" dirty="0">
                <a:solidFill>
                  <a:schemeClr val="bg1"/>
                </a:solidFill>
              </a:rPr>
              <a:t>: 2005, </a:t>
            </a:r>
            <a:r>
              <a:rPr lang="de-DE" dirty="0" smtClean="0">
                <a:solidFill>
                  <a:schemeClr val="bg1"/>
                </a:solidFill>
              </a:rPr>
              <a:t>Wagner </a:t>
            </a:r>
            <a:r>
              <a:rPr lang="de-DE" dirty="0">
                <a:solidFill>
                  <a:schemeClr val="bg1"/>
                </a:solidFill>
              </a:rPr>
              <a:t>2010).</a:t>
            </a:r>
            <a:endParaRPr lang="de-AT" dirty="0">
              <a:solidFill>
                <a:schemeClr val="bg1"/>
              </a:solidFill>
            </a:endParaRPr>
          </a:p>
          <a:p>
            <a:pPr lvl="0"/>
            <a:endParaRPr lang="de-DE" dirty="0" smtClean="0">
              <a:solidFill>
                <a:schemeClr val="bg1"/>
              </a:solidFill>
            </a:endParaRPr>
          </a:p>
          <a:p>
            <a:pPr lvl="0"/>
            <a:endParaRPr lang="de-AT" dirty="0">
              <a:solidFill>
                <a:schemeClr val="bg1"/>
              </a:solidFill>
            </a:endParaRPr>
          </a:p>
        </p:txBody>
      </p:sp>
      <p:sp>
        <p:nvSpPr>
          <p:cNvPr id="7" name="Textplatzhalter 6"/>
          <p:cNvSpPr>
            <a:spLocks noGrp="1"/>
          </p:cNvSpPr>
          <p:nvPr>
            <p:ph type="body" sz="quarter" idx="17"/>
          </p:nvPr>
        </p:nvSpPr>
        <p:spPr>
          <a:xfrm>
            <a:off x="1188720" y="18042841"/>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dirty="0">
                <a:latin typeface="Arial"/>
              </a:rPr>
              <a:t>Projektübersicht</a:t>
            </a:r>
            <a:endParaRPr lang="en-US" dirty="0">
              <a:latin typeface="Arial"/>
            </a:endParaRPr>
          </a:p>
        </p:txBody>
      </p:sp>
      <p:sp>
        <p:nvSpPr>
          <p:cNvPr id="12" name="Inhaltsplatzhalter 11"/>
          <p:cNvSpPr>
            <a:spLocks noGrp="1"/>
          </p:cNvSpPr>
          <p:nvPr>
            <p:ph sz="quarter" idx="25"/>
          </p:nvPr>
        </p:nvSpPr>
        <p:spPr>
          <a:xfrm>
            <a:off x="1188720" y="19167122"/>
            <a:ext cx="12801600" cy="3659672"/>
          </a:xfrm>
        </p:spPr>
        <p:txBody>
          <a:bodyPr/>
          <a:lstStyle/>
          <a:p>
            <a:pPr marL="0" indent="0" algn="l" defTabSz="4389120">
              <a:spcBef>
                <a:spcPts val="1200"/>
              </a:spcBef>
              <a:buClr>
                <a:srgbClr val="C00000"/>
              </a:buClr>
              <a:buNone/>
            </a:pPr>
            <a:r>
              <a:rPr lang="de-DE" sz="3200" b="0" i="0" baseline="0" dirty="0" smtClean="0">
                <a:solidFill>
                  <a:schemeClr val="bg1"/>
                </a:solidFill>
                <a:latin typeface="Arial"/>
              </a:rPr>
              <a:t>Erhebung von Sprachproduktionsdaten</a:t>
            </a:r>
            <a:r>
              <a:rPr lang="de-DE" sz="3200" b="0" i="0" dirty="0" smtClean="0">
                <a:solidFill>
                  <a:schemeClr val="bg1"/>
                </a:solidFill>
                <a:latin typeface="Arial"/>
              </a:rPr>
              <a:t> von Lernern und Sprechern des Englischen / Deutschen mittels Kunstwortexperimenten:</a:t>
            </a:r>
          </a:p>
          <a:p>
            <a:pPr marL="514350" indent="-514350" algn="l" defTabSz="4389120">
              <a:spcBef>
                <a:spcPts val="1200"/>
              </a:spcBef>
              <a:buClr>
                <a:srgbClr val="C00000"/>
              </a:buClr>
              <a:buFont typeface="+mj-lt"/>
              <a:buAutoNum type="alphaLcParenR"/>
            </a:pPr>
            <a:r>
              <a:rPr lang="de-DE" dirty="0" smtClean="0">
                <a:solidFill>
                  <a:schemeClr val="bg1"/>
                </a:solidFill>
                <a:latin typeface="Arial"/>
              </a:rPr>
              <a:t>Muttersprachler des Englischen und Deutschen, GB, IRL, D, </a:t>
            </a:r>
            <a:br>
              <a:rPr lang="de-DE" dirty="0" smtClean="0">
                <a:solidFill>
                  <a:schemeClr val="bg1"/>
                </a:solidFill>
                <a:latin typeface="Arial"/>
              </a:rPr>
            </a:br>
            <a:r>
              <a:rPr lang="de-DE" dirty="0" smtClean="0">
                <a:solidFill>
                  <a:schemeClr val="bg1"/>
                </a:solidFill>
                <a:latin typeface="Arial"/>
              </a:rPr>
              <a:t>2008-2010</a:t>
            </a:r>
          </a:p>
          <a:p>
            <a:pPr marL="514350" indent="-514350" algn="l" defTabSz="4389120">
              <a:spcBef>
                <a:spcPts val="1200"/>
              </a:spcBef>
              <a:buClr>
                <a:srgbClr val="C00000"/>
              </a:buClr>
              <a:buFont typeface="+mj-lt"/>
              <a:buAutoNum type="alphaLcParenR"/>
            </a:pPr>
            <a:r>
              <a:rPr lang="de-DE" dirty="0" smtClean="0">
                <a:solidFill>
                  <a:schemeClr val="bg1"/>
                </a:solidFill>
                <a:latin typeface="Arial"/>
              </a:rPr>
              <a:t>A2 und B2 Lerner des Englischen, GB, IRL, 2008-2014</a:t>
            </a:r>
          </a:p>
          <a:p>
            <a:pPr marL="514350" indent="-514350" algn="l" defTabSz="4389120">
              <a:spcBef>
                <a:spcPts val="1200"/>
              </a:spcBef>
              <a:buClr>
                <a:srgbClr val="C00000"/>
              </a:buClr>
              <a:buFont typeface="+mj-lt"/>
              <a:buAutoNum type="alphaLcParenR"/>
            </a:pPr>
            <a:r>
              <a:rPr lang="de-DE" dirty="0" smtClean="0">
                <a:solidFill>
                  <a:schemeClr val="bg1"/>
                </a:solidFill>
                <a:latin typeface="Arial"/>
              </a:rPr>
              <a:t>B2 Lerner des Deutschen, GB, IRL; 2014</a:t>
            </a:r>
          </a:p>
          <a:p>
            <a:pPr algn="l" defTabSz="4389120">
              <a:spcBef>
                <a:spcPts val="1200"/>
              </a:spcBef>
              <a:buFontTx/>
              <a:buChar char="-"/>
            </a:pPr>
            <a:endParaRPr lang="en-US" dirty="0">
              <a:solidFill>
                <a:schemeClr val="bg1"/>
              </a:solidFill>
            </a:endParaRPr>
          </a:p>
        </p:txBody>
      </p:sp>
      <p:sp>
        <p:nvSpPr>
          <p:cNvPr id="8" name="Textplatzhalter 7"/>
          <p:cNvSpPr>
            <a:spLocks noGrp="1"/>
          </p:cNvSpPr>
          <p:nvPr>
            <p:ph type="body" sz="quarter" idx="19"/>
          </p:nvPr>
        </p:nvSpPr>
        <p:spPr>
          <a:xfrm>
            <a:off x="1136332" y="23859371"/>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dirty="0" smtClean="0">
                <a:latin typeface="Arial"/>
              </a:rPr>
              <a:t>Kognitive Spracherwerbsmodelle</a:t>
            </a:r>
            <a:endParaRPr lang="de-DE" dirty="0">
              <a:latin typeface="Arial"/>
            </a:endParaRPr>
          </a:p>
        </p:txBody>
      </p:sp>
      <p:graphicFrame>
        <p:nvGraphicFramePr>
          <p:cNvPr id="72" name="Inhaltsplatzhalter 71" descr="Horizontale Aufzählung" title="SmartArt"/>
          <p:cNvGraphicFramePr>
            <a:graphicFrameLocks noGrp="1"/>
          </p:cNvGraphicFramePr>
          <p:nvPr>
            <p:ph sz="quarter" idx="26"/>
            <p:extLst>
              <p:ext uri="{D42A27DB-BD31-4B8C-83A1-F6EECF244321}">
                <p14:modId xmlns:p14="http://schemas.microsoft.com/office/powerpoint/2010/main" val="1281805140"/>
              </p:ext>
            </p:extLst>
          </p:nvPr>
        </p:nvGraphicFramePr>
        <p:xfrm>
          <a:off x="1143000" y="25325832"/>
          <a:ext cx="12847320" cy="693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platzhalter 8"/>
          <p:cNvSpPr>
            <a:spLocks noGrp="1"/>
          </p:cNvSpPr>
          <p:nvPr>
            <p:ph type="body" sz="quarter" idx="21"/>
          </p:nvPr>
        </p:nvSpPr>
        <p:spPr>
          <a:xfrm>
            <a:off x="15544800" y="5817214"/>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dirty="0">
                <a:latin typeface="Arial"/>
              </a:rPr>
              <a:t>Das Experiment</a:t>
            </a:r>
            <a:endParaRPr lang="en-US" dirty="0">
              <a:latin typeface="Arial"/>
            </a:endParaRPr>
          </a:p>
        </p:txBody>
      </p:sp>
      <p:sp>
        <p:nvSpPr>
          <p:cNvPr id="70" name="Textplatzhalter 69"/>
          <p:cNvSpPr>
            <a:spLocks noGrp="1"/>
          </p:cNvSpPr>
          <p:nvPr>
            <p:ph type="body" sz="quarter" idx="40"/>
          </p:nvPr>
        </p:nvSpPr>
        <p:spPr>
          <a:xfrm>
            <a:off x="15454312" y="12184693"/>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dirty="0" smtClean="0">
                <a:latin typeface="Arial"/>
              </a:rPr>
              <a:t>Was ist wohl die </a:t>
            </a:r>
            <a:r>
              <a:rPr lang="de-DE" dirty="0" err="1" smtClean="0">
                <a:latin typeface="Arial"/>
              </a:rPr>
              <a:t>past</a:t>
            </a:r>
            <a:r>
              <a:rPr lang="de-DE" dirty="0" smtClean="0">
                <a:latin typeface="Arial"/>
              </a:rPr>
              <a:t> </a:t>
            </a:r>
            <a:r>
              <a:rPr lang="de-DE" dirty="0" err="1" smtClean="0">
                <a:latin typeface="Arial"/>
              </a:rPr>
              <a:t>tense</a:t>
            </a:r>
            <a:r>
              <a:rPr lang="de-DE" dirty="0" smtClean="0">
                <a:latin typeface="Arial"/>
              </a:rPr>
              <a:t> von </a:t>
            </a:r>
            <a:r>
              <a:rPr lang="de-DE" i="1" dirty="0" err="1" smtClean="0">
                <a:latin typeface="Arial"/>
              </a:rPr>
              <a:t>spling</a:t>
            </a:r>
            <a:r>
              <a:rPr lang="de-DE" i="1" dirty="0" smtClean="0">
                <a:latin typeface="Arial"/>
              </a:rPr>
              <a:t> </a:t>
            </a:r>
            <a:r>
              <a:rPr lang="de-DE" dirty="0" smtClean="0">
                <a:latin typeface="Arial"/>
              </a:rPr>
              <a:t>?</a:t>
            </a:r>
            <a:endParaRPr lang="en-US" dirty="0">
              <a:latin typeface="Arial"/>
            </a:endParaRPr>
          </a:p>
        </p:txBody>
      </p:sp>
      <p:sp>
        <p:nvSpPr>
          <p:cNvPr id="16" name="Textplatzhalter 15"/>
          <p:cNvSpPr>
            <a:spLocks noGrp="1"/>
          </p:cNvSpPr>
          <p:nvPr>
            <p:ph type="body" sz="quarter" idx="29"/>
          </p:nvPr>
        </p:nvSpPr>
        <p:spPr>
          <a:xfrm>
            <a:off x="15544800" y="21956374"/>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dirty="0" smtClean="0">
                <a:latin typeface="Arial"/>
              </a:rPr>
              <a:t>Bisherige Ergebnisse Englisch </a:t>
            </a:r>
            <a:r>
              <a:rPr lang="de-DE" dirty="0" err="1" smtClean="0">
                <a:latin typeface="Arial"/>
              </a:rPr>
              <a:t>L1</a:t>
            </a:r>
            <a:endParaRPr lang="en-US" dirty="0">
              <a:latin typeface="Arial"/>
            </a:endParaRPr>
          </a:p>
        </p:txBody>
      </p:sp>
      <p:sp>
        <p:nvSpPr>
          <p:cNvPr id="17" name="Inhaltsplatzhalter 16"/>
          <p:cNvSpPr>
            <a:spLocks noGrp="1"/>
          </p:cNvSpPr>
          <p:nvPr>
            <p:ph sz="quarter" idx="30"/>
          </p:nvPr>
        </p:nvSpPr>
        <p:spPr>
          <a:xfrm>
            <a:off x="15544800" y="29876726"/>
            <a:ext cx="12801600" cy="1752369"/>
          </a:xfrm>
        </p:spPr>
        <p:txBody>
          <a:bodyPr>
            <a:normAutofit/>
          </a:bodyPr>
          <a:lstStyle/>
          <a:p>
            <a:pPr marL="457200" indent="-457200" algn="l" defTabSz="4389120">
              <a:spcBef>
                <a:spcPts val="1200"/>
              </a:spcBef>
              <a:buClr>
                <a:schemeClr val="bg1">
                  <a:lumMod val="65000"/>
                </a:schemeClr>
              </a:buClr>
              <a:buFont typeface="Arial"/>
              <a:buChar char="•"/>
            </a:pPr>
            <a:endParaRPr lang="en-US" sz="4000" dirty="0">
              <a:solidFill>
                <a:schemeClr val="bg1"/>
              </a:solidFill>
            </a:endParaRPr>
          </a:p>
          <a:p>
            <a:pPr marL="457200" indent="-457200" algn="l" defTabSz="4389120">
              <a:spcBef>
                <a:spcPts val="1200"/>
              </a:spcBef>
              <a:buClr>
                <a:schemeClr val="bg1">
                  <a:lumMod val="65000"/>
                </a:schemeClr>
              </a:buClr>
              <a:buFont typeface="Arial"/>
              <a:buChar char="•"/>
            </a:pPr>
            <a:endParaRPr lang="en-US" sz="4000" dirty="0">
              <a:solidFill>
                <a:schemeClr val="bg1"/>
              </a:solidFill>
            </a:endParaRPr>
          </a:p>
        </p:txBody>
      </p:sp>
      <p:sp>
        <p:nvSpPr>
          <p:cNvPr id="18" name="Textplatzhalter 17"/>
          <p:cNvSpPr>
            <a:spLocks noGrp="1"/>
          </p:cNvSpPr>
          <p:nvPr>
            <p:ph type="body" sz="quarter" idx="31"/>
          </p:nvPr>
        </p:nvSpPr>
        <p:spPr>
          <a:xfrm>
            <a:off x="29900880" y="5762108"/>
            <a:ext cx="12801600" cy="1049095"/>
          </a:xfrm>
          <a:solidFill>
            <a:srgbClr val="AA042E"/>
          </a:solidFill>
        </p:spPr>
        <p:txBody>
          <a:bodyPr/>
          <a:lstStyle/>
          <a:p>
            <a:pPr marL="0" indent="0" algn="ctr" defTabSz="4389120">
              <a:spcBef>
                <a:spcPts val="1200"/>
              </a:spcBef>
              <a:buNone/>
            </a:pPr>
            <a:r>
              <a:rPr lang="de-DE" sz="5400" b="0" i="0" baseline="0" dirty="0" smtClean="0">
                <a:latin typeface="Arial"/>
                <a:ea typeface="+mn-ea"/>
                <a:cs typeface="+mn-cs"/>
              </a:rPr>
              <a:t>Bisherige </a:t>
            </a:r>
            <a:r>
              <a:rPr lang="de-DE" dirty="0" smtClean="0">
                <a:latin typeface="Arial"/>
              </a:rPr>
              <a:t>Ergebnisse Englisch </a:t>
            </a:r>
            <a:r>
              <a:rPr lang="de-DE" dirty="0" err="1" smtClean="0">
                <a:latin typeface="Arial"/>
              </a:rPr>
              <a:t>L2</a:t>
            </a:r>
            <a:endParaRPr lang="en-US" dirty="0">
              <a:latin typeface="Arial"/>
            </a:endParaRPr>
          </a:p>
        </p:txBody>
      </p:sp>
      <p:sp>
        <p:nvSpPr>
          <p:cNvPr id="6" name="Inhaltsplatzhalter 5"/>
          <p:cNvSpPr>
            <a:spLocks noGrp="1"/>
          </p:cNvSpPr>
          <p:nvPr>
            <p:ph sz="quarter" idx="33"/>
          </p:nvPr>
        </p:nvSpPr>
        <p:spPr>
          <a:xfrm>
            <a:off x="31786833" y="6964649"/>
            <a:ext cx="9340850" cy="728871"/>
          </a:xfrm>
        </p:spPr>
        <p:txBody>
          <a:bodyPr>
            <a:noAutofit/>
          </a:bodyPr>
          <a:lstStyle/>
          <a:p>
            <a:pPr marL="0" indent="0" algn="ctr" defTabSz="4389120">
              <a:spcBef>
                <a:spcPts val="1200"/>
              </a:spcBef>
              <a:buClr>
                <a:schemeClr val="bg1">
                  <a:lumMod val="65000"/>
                </a:schemeClr>
              </a:buClr>
              <a:buNone/>
            </a:pPr>
            <a:r>
              <a:rPr lang="de-DE" sz="2000" b="0" i="0" baseline="0" dirty="0" smtClean="0">
                <a:solidFill>
                  <a:srgbClr val="AA042E"/>
                </a:solidFill>
                <a:latin typeface="Arial"/>
              </a:rPr>
              <a:t>Abb. 2 Häufigkeitsverteilung von </a:t>
            </a:r>
            <a:r>
              <a:rPr lang="de-DE" sz="2000" b="0" i="1" baseline="0" dirty="0" err="1" smtClean="0">
                <a:solidFill>
                  <a:srgbClr val="AA042E"/>
                </a:solidFill>
                <a:latin typeface="Arial"/>
              </a:rPr>
              <a:t>past</a:t>
            </a:r>
            <a:r>
              <a:rPr lang="de-DE" sz="2000" b="0" i="1" baseline="0" dirty="0" smtClean="0">
                <a:solidFill>
                  <a:srgbClr val="AA042E"/>
                </a:solidFill>
                <a:latin typeface="Arial"/>
              </a:rPr>
              <a:t> </a:t>
            </a:r>
            <a:r>
              <a:rPr lang="de-DE" sz="2000" b="0" i="1" baseline="0" dirty="0" err="1" smtClean="0">
                <a:solidFill>
                  <a:srgbClr val="AA042E"/>
                </a:solidFill>
                <a:latin typeface="Arial"/>
              </a:rPr>
              <a:t>tense</a:t>
            </a:r>
            <a:r>
              <a:rPr lang="de-DE" sz="2000" b="0" i="1" baseline="0" dirty="0" smtClean="0">
                <a:solidFill>
                  <a:srgbClr val="AA042E"/>
                </a:solidFill>
                <a:latin typeface="Arial"/>
              </a:rPr>
              <a:t>-</a:t>
            </a:r>
            <a:r>
              <a:rPr lang="de-DE" sz="2000" b="0" i="0" baseline="0" dirty="0" smtClean="0">
                <a:solidFill>
                  <a:srgbClr val="AA042E"/>
                </a:solidFill>
                <a:latin typeface="Arial"/>
              </a:rPr>
              <a:t>Bildungen zu Kunstverben aus einer Pilotstudie </a:t>
            </a:r>
            <a:r>
              <a:rPr lang="de-DE" sz="2000" b="0" i="0" dirty="0" smtClean="0">
                <a:solidFill>
                  <a:srgbClr val="AA042E"/>
                </a:solidFill>
                <a:latin typeface="Arial"/>
              </a:rPr>
              <a:t>mit 22 Linzer SchülerInnen aus dem Gymnasium </a:t>
            </a:r>
            <a:r>
              <a:rPr lang="de-DE" sz="2000" b="0" i="0" dirty="0" err="1" smtClean="0">
                <a:solidFill>
                  <a:srgbClr val="AA042E"/>
                </a:solidFill>
                <a:latin typeface="Arial"/>
              </a:rPr>
              <a:t>Petrinum</a:t>
            </a:r>
            <a:r>
              <a:rPr lang="de-DE" sz="2000" b="0" i="0" dirty="0" smtClean="0">
                <a:solidFill>
                  <a:srgbClr val="AA042E"/>
                </a:solidFill>
                <a:latin typeface="Arial"/>
              </a:rPr>
              <a:t> (2013)</a:t>
            </a:r>
            <a:endParaRPr lang="en-US" sz="2000" dirty="0">
              <a:solidFill>
                <a:srgbClr val="AA042E"/>
              </a:solidFill>
            </a:endParaRPr>
          </a:p>
        </p:txBody>
      </p:sp>
      <p:sp>
        <p:nvSpPr>
          <p:cNvPr id="71" name="Textplatzhalter 70"/>
          <p:cNvSpPr>
            <a:spLocks noGrp="1"/>
          </p:cNvSpPr>
          <p:nvPr>
            <p:ph type="body" sz="quarter" idx="41"/>
          </p:nvPr>
        </p:nvSpPr>
        <p:spPr>
          <a:xfrm>
            <a:off x="29900880" y="20030400"/>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dirty="0">
                <a:latin typeface="Arial"/>
              </a:rPr>
              <a:t>Schlussfolgerung und offene Fragen</a:t>
            </a:r>
            <a:endParaRPr lang="en-US" dirty="0">
              <a:latin typeface="Arial"/>
            </a:endParaRPr>
          </a:p>
        </p:txBody>
      </p:sp>
      <p:sp>
        <p:nvSpPr>
          <p:cNvPr id="15" name="Inhaltsplatzhalter 14"/>
          <p:cNvSpPr>
            <a:spLocks noGrp="1"/>
          </p:cNvSpPr>
          <p:nvPr>
            <p:ph sz="quarter" idx="42"/>
          </p:nvPr>
        </p:nvSpPr>
        <p:spPr/>
        <p:txBody>
          <a:bodyPr>
            <a:normAutofit lnSpcReduction="10000"/>
          </a:bodyPr>
          <a:lstStyle/>
          <a:p>
            <a:pPr marL="514350" indent="-514350">
              <a:spcBef>
                <a:spcPts val="0"/>
              </a:spcBef>
              <a:buClr>
                <a:srgbClr val="C00000"/>
              </a:buClr>
              <a:buFont typeface="+mj-lt"/>
              <a:buAutoNum type="alphaLcParenR"/>
            </a:pPr>
            <a:r>
              <a:rPr lang="de-DE" sz="3200" b="0" i="0" baseline="0" dirty="0" smtClean="0">
                <a:solidFill>
                  <a:schemeClr val="bg1"/>
                </a:solidFill>
                <a:latin typeface="Arial"/>
                <a:ea typeface="+mn-ea"/>
                <a:cs typeface="+mn-cs"/>
              </a:rPr>
              <a:t>Für Sprecher und Lerner des Englisch gibt es Evidenz für einen </a:t>
            </a:r>
            <a:r>
              <a:rPr lang="de-DE" sz="3200" b="0" baseline="0" dirty="0" smtClean="0">
                <a:solidFill>
                  <a:schemeClr val="bg1"/>
                </a:solidFill>
                <a:latin typeface="Arial"/>
              </a:rPr>
              <a:t>universellen, </a:t>
            </a:r>
            <a:r>
              <a:rPr lang="de-DE" dirty="0" smtClean="0">
                <a:solidFill>
                  <a:schemeClr val="bg1"/>
                </a:solidFill>
              </a:rPr>
              <a:t>prototypisch organisierten </a:t>
            </a:r>
            <a:r>
              <a:rPr lang="de-DE" sz="3200" b="0" i="1" baseline="0" dirty="0" err="1" smtClean="0">
                <a:solidFill>
                  <a:schemeClr val="bg1"/>
                </a:solidFill>
                <a:latin typeface="Arial"/>
              </a:rPr>
              <a:t>pattern</a:t>
            </a:r>
            <a:r>
              <a:rPr lang="de-DE" sz="3200" b="0" i="1" baseline="0" dirty="0" smtClean="0">
                <a:solidFill>
                  <a:schemeClr val="bg1"/>
                </a:solidFill>
                <a:latin typeface="Arial"/>
              </a:rPr>
              <a:t> associator</a:t>
            </a:r>
            <a:r>
              <a:rPr lang="de-DE" dirty="0" smtClean="0">
                <a:solidFill>
                  <a:schemeClr val="bg1"/>
                </a:solidFill>
              </a:rPr>
              <a:t>.</a:t>
            </a:r>
            <a:endParaRPr lang="de-DE" sz="3200" b="0" baseline="0" dirty="0" smtClean="0">
              <a:solidFill>
                <a:schemeClr val="bg1"/>
              </a:solidFill>
              <a:latin typeface="Arial"/>
            </a:endParaRPr>
          </a:p>
          <a:p>
            <a:pPr marL="514350" indent="-514350" algn="l" defTabSz="4389120">
              <a:spcBef>
                <a:spcPts val="0"/>
              </a:spcBef>
              <a:buClr>
                <a:srgbClr val="C00000"/>
              </a:buClr>
              <a:buFont typeface="+mj-lt"/>
              <a:buAutoNum type="alphaLcParenR"/>
            </a:pPr>
            <a:r>
              <a:rPr lang="de-DE" dirty="0" smtClean="0">
                <a:solidFill>
                  <a:schemeClr val="bg1"/>
                </a:solidFill>
                <a:latin typeface="Arial"/>
              </a:rPr>
              <a:t>Das eindimensional regelbasierte Spracherwerbsmodell ist mit diesen Daten nicht vereinbar.</a:t>
            </a:r>
          </a:p>
          <a:p>
            <a:pPr marL="514350" indent="-514350" algn="l" defTabSz="4389120">
              <a:spcBef>
                <a:spcPts val="0"/>
              </a:spcBef>
              <a:buClr>
                <a:srgbClr val="C00000"/>
              </a:buClr>
              <a:buFont typeface="+mj-lt"/>
              <a:buAutoNum type="alphaLcParenR"/>
            </a:pPr>
            <a:r>
              <a:rPr lang="de-DE" dirty="0" smtClean="0">
                <a:solidFill>
                  <a:schemeClr val="bg1"/>
                </a:solidFill>
                <a:latin typeface="Arial"/>
              </a:rPr>
              <a:t>Gibt es außerdem einen universellen </a:t>
            </a:r>
            <a:r>
              <a:rPr lang="de-DE" i="1" dirty="0" smtClean="0">
                <a:solidFill>
                  <a:schemeClr val="bg1"/>
                </a:solidFill>
                <a:latin typeface="Arial"/>
              </a:rPr>
              <a:t>apophonic </a:t>
            </a:r>
            <a:r>
              <a:rPr lang="de-DE" i="1" dirty="0" err="1" smtClean="0">
                <a:solidFill>
                  <a:schemeClr val="bg1"/>
                </a:solidFill>
                <a:latin typeface="Arial"/>
              </a:rPr>
              <a:t>path</a:t>
            </a:r>
            <a:r>
              <a:rPr lang="de-DE" dirty="0" smtClean="0">
                <a:solidFill>
                  <a:schemeClr val="bg1"/>
                </a:solidFill>
                <a:latin typeface="Arial"/>
              </a:rPr>
              <a:t>?</a:t>
            </a:r>
          </a:p>
          <a:p>
            <a:pPr marL="514350" indent="-514350" algn="l" defTabSz="4389120">
              <a:spcBef>
                <a:spcPts val="0"/>
              </a:spcBef>
              <a:buClr>
                <a:srgbClr val="C00000"/>
              </a:buClr>
              <a:buFont typeface="+mj-lt"/>
              <a:buAutoNum type="alphaLcParenR"/>
            </a:pPr>
            <a:r>
              <a:rPr lang="de-DE" dirty="0" smtClean="0">
                <a:solidFill>
                  <a:schemeClr val="bg1"/>
                </a:solidFill>
                <a:latin typeface="Arial"/>
              </a:rPr>
              <a:t>Welche Ähnlichkeiten und Differenzen gibt es zwischen deutsch-englischer und englisch-deutscher Lernersprache?</a:t>
            </a:r>
          </a:p>
          <a:p>
            <a:pPr marL="514350" indent="-514350" algn="l" defTabSz="4389120">
              <a:spcBef>
                <a:spcPts val="0"/>
              </a:spcBef>
              <a:buClr>
                <a:srgbClr val="C00000"/>
              </a:buClr>
              <a:buFont typeface="+mj-lt"/>
              <a:buAutoNum type="alphaLcParenR"/>
            </a:pPr>
            <a:r>
              <a:rPr lang="de-DE" dirty="0" smtClean="0">
                <a:solidFill>
                  <a:schemeClr val="bg1"/>
                </a:solidFill>
                <a:latin typeface="Arial"/>
              </a:rPr>
              <a:t>Wie müssten Lehrwerke mit semi-regulären Sprachparadigmen umgehen, damit Lerner bestmöglich lernen?</a:t>
            </a:r>
          </a:p>
          <a:p>
            <a:pPr marL="457200" indent="-457200" algn="l" defTabSz="4389120">
              <a:spcBef>
                <a:spcPts val="1200"/>
              </a:spcBef>
              <a:buClr>
                <a:schemeClr val="bg1">
                  <a:lumMod val="65000"/>
                </a:schemeClr>
              </a:buClr>
              <a:buFont typeface="Arial"/>
              <a:buChar char="•"/>
            </a:pPr>
            <a:endParaRPr lang="en-US" dirty="0">
              <a:solidFill>
                <a:schemeClr val="bg1"/>
              </a:solidFill>
            </a:endParaRPr>
          </a:p>
        </p:txBody>
      </p:sp>
      <p:sp>
        <p:nvSpPr>
          <p:cNvPr id="21" name="Textplatzhalter 20"/>
          <p:cNvSpPr>
            <a:spLocks noGrp="1"/>
          </p:cNvSpPr>
          <p:nvPr>
            <p:ph type="body" sz="quarter" idx="34"/>
          </p:nvPr>
        </p:nvSpPr>
        <p:spPr>
          <a:xfrm>
            <a:off x="29900880" y="25870006"/>
            <a:ext cx="12801600" cy="923330"/>
          </a:xfrm>
          <a:gradFill>
            <a:gsLst>
              <a:gs pos="9000">
                <a:schemeClr val="accent4">
                  <a:lumMod val="75000"/>
                </a:schemeClr>
              </a:gs>
              <a:gs pos="32000">
                <a:srgbClr val="AA042E"/>
              </a:gs>
            </a:gsLst>
            <a:path path="circle">
              <a:fillToRect l="50000" t="-80000" r="50000" b="180000"/>
            </a:path>
          </a:gradFill>
        </p:spPr>
        <p:txBody>
          <a:bodyPr vert="horz" wrap="square" lIns="365760" tIns="45720" rIns="91440" bIns="45720" rtlCol="0" anchor="ctr">
            <a:spAutoFit/>
          </a:bodyPr>
          <a:lstStyle/>
          <a:p>
            <a:pPr defTabSz="3686861"/>
            <a:r>
              <a:rPr lang="de-DE" dirty="0">
                <a:latin typeface="Arial"/>
              </a:rPr>
              <a:t>Zitierte Werke</a:t>
            </a:r>
            <a:endParaRPr lang="en-US" dirty="0">
              <a:latin typeface="Arial"/>
            </a:endParaRPr>
          </a:p>
        </p:txBody>
      </p:sp>
      <p:sp>
        <p:nvSpPr>
          <p:cNvPr id="22" name="Inhaltsplatzhalter 21"/>
          <p:cNvSpPr>
            <a:spLocks noGrp="1"/>
          </p:cNvSpPr>
          <p:nvPr>
            <p:ph sz="quarter" idx="35"/>
          </p:nvPr>
        </p:nvSpPr>
        <p:spPr/>
        <p:txBody>
          <a:bodyPr>
            <a:normAutofit fontScale="77500" lnSpcReduction="20000"/>
          </a:bodyPr>
          <a:lstStyle/>
          <a:p>
            <a:r>
              <a:rPr lang="de-AT" cap="small" dirty="0" err="1">
                <a:solidFill>
                  <a:schemeClr val="bg1"/>
                </a:solidFill>
              </a:rPr>
              <a:t>Baayen</a:t>
            </a:r>
            <a:r>
              <a:rPr lang="de-AT" dirty="0">
                <a:solidFill>
                  <a:schemeClr val="bg1"/>
                </a:solidFill>
              </a:rPr>
              <a:t>, R. H. &amp; F. </a:t>
            </a:r>
            <a:r>
              <a:rPr lang="de-AT" cap="small" dirty="0">
                <a:solidFill>
                  <a:schemeClr val="bg1"/>
                </a:solidFill>
              </a:rPr>
              <a:t>Moscoso del Prado Martín</a:t>
            </a:r>
            <a:r>
              <a:rPr lang="de-AT" dirty="0">
                <a:solidFill>
                  <a:schemeClr val="bg1"/>
                </a:solidFill>
              </a:rPr>
              <a:t> (2005): “</a:t>
            </a:r>
            <a:r>
              <a:rPr lang="de-AT" dirty="0" err="1">
                <a:solidFill>
                  <a:schemeClr val="bg1"/>
                </a:solidFill>
              </a:rPr>
              <a:t>Semantic</a:t>
            </a:r>
            <a:r>
              <a:rPr lang="de-AT" dirty="0">
                <a:solidFill>
                  <a:schemeClr val="bg1"/>
                </a:solidFill>
              </a:rPr>
              <a:t> </a:t>
            </a:r>
            <a:r>
              <a:rPr lang="de-AT" dirty="0" err="1">
                <a:solidFill>
                  <a:schemeClr val="bg1"/>
                </a:solidFill>
              </a:rPr>
              <a:t>density</a:t>
            </a:r>
            <a:r>
              <a:rPr lang="de-AT" dirty="0">
                <a:solidFill>
                  <a:schemeClr val="bg1"/>
                </a:solidFill>
              </a:rPr>
              <a:t> </a:t>
            </a:r>
            <a:r>
              <a:rPr lang="de-AT" dirty="0" err="1">
                <a:solidFill>
                  <a:schemeClr val="bg1"/>
                </a:solidFill>
              </a:rPr>
              <a:t>and</a:t>
            </a:r>
            <a:r>
              <a:rPr lang="de-AT" dirty="0">
                <a:solidFill>
                  <a:schemeClr val="bg1"/>
                </a:solidFill>
              </a:rPr>
              <a:t> </a:t>
            </a:r>
            <a:r>
              <a:rPr lang="de-AT" dirty="0" err="1">
                <a:solidFill>
                  <a:schemeClr val="bg1"/>
                </a:solidFill>
              </a:rPr>
              <a:t>pasttense</a:t>
            </a:r>
            <a:r>
              <a:rPr lang="de-AT" dirty="0">
                <a:solidFill>
                  <a:schemeClr val="bg1"/>
                </a:solidFill>
              </a:rPr>
              <a:t> </a:t>
            </a:r>
            <a:r>
              <a:rPr lang="en-US" dirty="0">
                <a:solidFill>
                  <a:schemeClr val="bg1"/>
                </a:solidFill>
              </a:rPr>
              <a:t>formation in three Germanic languages”. </a:t>
            </a:r>
            <a:r>
              <a:rPr lang="en-US" i="1" dirty="0">
                <a:solidFill>
                  <a:schemeClr val="bg1"/>
                </a:solidFill>
              </a:rPr>
              <a:t>Language 81, 3, </a:t>
            </a:r>
            <a:r>
              <a:rPr lang="en-US" dirty="0">
                <a:solidFill>
                  <a:schemeClr val="bg1"/>
                </a:solidFill>
              </a:rPr>
              <a:t>666-698.</a:t>
            </a:r>
          </a:p>
          <a:p>
            <a:r>
              <a:rPr lang="en-US" cap="small" dirty="0" err="1" smtClean="0">
                <a:solidFill>
                  <a:schemeClr val="bg1"/>
                </a:solidFill>
              </a:rPr>
              <a:t>Plag</a:t>
            </a:r>
            <a:r>
              <a:rPr lang="en-US" dirty="0">
                <a:solidFill>
                  <a:schemeClr val="bg1"/>
                </a:solidFill>
              </a:rPr>
              <a:t>, I. (2000): “Irregular past tense formation in English </a:t>
            </a:r>
            <a:r>
              <a:rPr lang="en-US" dirty="0" err="1">
                <a:solidFill>
                  <a:schemeClr val="bg1"/>
                </a:solidFill>
              </a:rPr>
              <a:t>interlanguage</a:t>
            </a:r>
            <a:r>
              <a:rPr lang="en-US" dirty="0">
                <a:solidFill>
                  <a:schemeClr val="bg1"/>
                </a:solidFill>
              </a:rPr>
              <a:t>”. In: I. </a:t>
            </a:r>
            <a:r>
              <a:rPr lang="en-US" dirty="0" err="1" smtClean="0">
                <a:solidFill>
                  <a:schemeClr val="bg1"/>
                </a:solidFill>
              </a:rPr>
              <a:t>Plag</a:t>
            </a:r>
            <a:r>
              <a:rPr lang="en-US" dirty="0" smtClean="0">
                <a:solidFill>
                  <a:schemeClr val="bg1"/>
                </a:solidFill>
              </a:rPr>
              <a:t>, K</a:t>
            </a:r>
            <a:r>
              <a:rPr lang="en-US" dirty="0">
                <a:solidFill>
                  <a:schemeClr val="bg1"/>
                </a:solidFill>
              </a:rPr>
              <a:t>. P. Schneider (eds.): </a:t>
            </a:r>
            <a:r>
              <a:rPr lang="en-US" i="1" dirty="0">
                <a:solidFill>
                  <a:schemeClr val="bg1"/>
                </a:solidFill>
              </a:rPr>
              <a:t>Language Use, Language Acquisition, and Language History</a:t>
            </a:r>
            <a:r>
              <a:rPr lang="en-US" i="1" dirty="0" smtClean="0">
                <a:solidFill>
                  <a:schemeClr val="bg1"/>
                </a:solidFill>
              </a:rPr>
              <a:t>. (</a:t>
            </a:r>
            <a:r>
              <a:rPr lang="en-US" i="1" dirty="0">
                <a:solidFill>
                  <a:schemeClr val="bg1"/>
                </a:solidFill>
              </a:rPr>
              <a:t>Mostly) Empirical Studies in </a:t>
            </a:r>
            <a:r>
              <a:rPr lang="en-US" i="1" dirty="0" err="1">
                <a:solidFill>
                  <a:schemeClr val="bg1"/>
                </a:solidFill>
              </a:rPr>
              <a:t>Honour</a:t>
            </a:r>
            <a:r>
              <a:rPr lang="en-US" i="1" dirty="0">
                <a:solidFill>
                  <a:schemeClr val="bg1"/>
                </a:solidFill>
              </a:rPr>
              <a:t> of </a:t>
            </a:r>
            <a:r>
              <a:rPr lang="en-US" i="1" dirty="0" err="1">
                <a:solidFill>
                  <a:schemeClr val="bg1"/>
                </a:solidFill>
              </a:rPr>
              <a:t>Rüdiger</a:t>
            </a:r>
            <a:r>
              <a:rPr lang="en-US" i="1" dirty="0">
                <a:solidFill>
                  <a:schemeClr val="bg1"/>
                </a:solidFill>
              </a:rPr>
              <a:t> Zimmermann</a:t>
            </a:r>
            <a:r>
              <a:rPr lang="en-US" dirty="0">
                <a:solidFill>
                  <a:schemeClr val="bg1"/>
                </a:solidFill>
              </a:rPr>
              <a:t>. </a:t>
            </a:r>
            <a:r>
              <a:rPr lang="en-US" dirty="0" smtClean="0">
                <a:solidFill>
                  <a:schemeClr val="bg1"/>
                </a:solidFill>
              </a:rPr>
              <a:t>Trier: </a:t>
            </a:r>
            <a:r>
              <a:rPr lang="de-AT" dirty="0" err="1" smtClean="0">
                <a:solidFill>
                  <a:schemeClr val="bg1"/>
                </a:solidFill>
              </a:rPr>
              <a:t>Wissenschafticher</a:t>
            </a:r>
            <a:r>
              <a:rPr lang="de-AT" dirty="0" smtClean="0">
                <a:solidFill>
                  <a:schemeClr val="bg1"/>
                </a:solidFill>
              </a:rPr>
              <a:t> </a:t>
            </a:r>
            <a:r>
              <a:rPr lang="de-AT" dirty="0">
                <a:solidFill>
                  <a:schemeClr val="bg1"/>
                </a:solidFill>
              </a:rPr>
              <a:t>Verlag, 134-149</a:t>
            </a:r>
            <a:r>
              <a:rPr lang="de-AT" dirty="0" smtClean="0">
                <a:solidFill>
                  <a:schemeClr val="bg1"/>
                </a:solidFill>
              </a:rPr>
              <a:t>.</a:t>
            </a:r>
          </a:p>
          <a:p>
            <a:r>
              <a:rPr lang="en-US" cap="small" dirty="0" err="1">
                <a:solidFill>
                  <a:schemeClr val="bg1"/>
                </a:solidFill>
              </a:rPr>
              <a:t>Ségéral</a:t>
            </a:r>
            <a:r>
              <a:rPr lang="en-US" dirty="0">
                <a:solidFill>
                  <a:schemeClr val="bg1"/>
                </a:solidFill>
              </a:rPr>
              <a:t>, </a:t>
            </a:r>
            <a:r>
              <a:rPr lang="en-US" dirty="0" smtClean="0">
                <a:solidFill>
                  <a:schemeClr val="bg1"/>
                </a:solidFill>
              </a:rPr>
              <a:t>P. &amp; T</a:t>
            </a:r>
            <a:r>
              <a:rPr lang="en-US" dirty="0">
                <a:solidFill>
                  <a:schemeClr val="bg1"/>
                </a:solidFill>
              </a:rPr>
              <a:t>. </a:t>
            </a:r>
            <a:r>
              <a:rPr lang="en-US" cap="small" dirty="0" err="1">
                <a:solidFill>
                  <a:schemeClr val="bg1"/>
                </a:solidFill>
              </a:rPr>
              <a:t>Scheer</a:t>
            </a:r>
            <a:r>
              <a:rPr lang="en-US" dirty="0">
                <a:solidFill>
                  <a:schemeClr val="bg1"/>
                </a:solidFill>
              </a:rPr>
              <a:t> (1998): “A generalized theory of ablaut: The case of </a:t>
            </a:r>
            <a:r>
              <a:rPr lang="en-US" dirty="0" err="1" smtClean="0">
                <a:solidFill>
                  <a:schemeClr val="bg1"/>
                </a:solidFill>
              </a:rPr>
              <a:t>modernGerman</a:t>
            </a:r>
            <a:r>
              <a:rPr lang="en-US" dirty="0" smtClean="0">
                <a:solidFill>
                  <a:schemeClr val="bg1"/>
                </a:solidFill>
              </a:rPr>
              <a:t> </a:t>
            </a:r>
            <a:r>
              <a:rPr lang="en-US" dirty="0">
                <a:solidFill>
                  <a:schemeClr val="bg1"/>
                </a:solidFill>
              </a:rPr>
              <a:t>strong verbs”. </a:t>
            </a:r>
            <a:r>
              <a:rPr lang="en-US" dirty="0" smtClean="0">
                <a:solidFill>
                  <a:schemeClr val="bg1"/>
                </a:solidFill>
              </a:rPr>
              <a:t>R</a:t>
            </a:r>
            <a:r>
              <a:rPr lang="en-US" dirty="0">
                <a:solidFill>
                  <a:schemeClr val="bg1"/>
                </a:solidFill>
              </a:rPr>
              <a:t>. </a:t>
            </a:r>
            <a:r>
              <a:rPr lang="en-US" dirty="0" err="1">
                <a:solidFill>
                  <a:schemeClr val="bg1"/>
                </a:solidFill>
              </a:rPr>
              <a:t>Fabri</a:t>
            </a:r>
            <a:r>
              <a:rPr lang="en-US" dirty="0">
                <a:solidFill>
                  <a:schemeClr val="bg1"/>
                </a:solidFill>
              </a:rPr>
              <a:t>, A. </a:t>
            </a:r>
            <a:r>
              <a:rPr lang="en-US" dirty="0" err="1">
                <a:solidFill>
                  <a:schemeClr val="bg1"/>
                </a:solidFill>
              </a:rPr>
              <a:t>Ortmann</a:t>
            </a:r>
            <a:r>
              <a:rPr lang="en-US" dirty="0">
                <a:solidFill>
                  <a:schemeClr val="bg1"/>
                </a:solidFill>
              </a:rPr>
              <a:t>, T. </a:t>
            </a:r>
            <a:r>
              <a:rPr lang="en-US" dirty="0" err="1">
                <a:solidFill>
                  <a:schemeClr val="bg1"/>
                </a:solidFill>
              </a:rPr>
              <a:t>Parodi</a:t>
            </a:r>
            <a:r>
              <a:rPr lang="en-US" dirty="0">
                <a:solidFill>
                  <a:schemeClr val="bg1"/>
                </a:solidFill>
              </a:rPr>
              <a:t> (eds.): </a:t>
            </a:r>
            <a:r>
              <a:rPr lang="en-US" i="1" dirty="0">
                <a:solidFill>
                  <a:schemeClr val="bg1"/>
                </a:solidFill>
              </a:rPr>
              <a:t>Models of </a:t>
            </a:r>
            <a:r>
              <a:rPr lang="en-US" i="1" dirty="0" smtClean="0">
                <a:solidFill>
                  <a:schemeClr val="bg1"/>
                </a:solidFill>
              </a:rPr>
              <a:t>Inflection.</a:t>
            </a:r>
            <a:r>
              <a:rPr lang="de-AT" dirty="0" smtClean="0">
                <a:solidFill>
                  <a:schemeClr val="bg1"/>
                </a:solidFill>
              </a:rPr>
              <a:t>Tübingen</a:t>
            </a:r>
            <a:r>
              <a:rPr lang="de-AT" dirty="0">
                <a:solidFill>
                  <a:schemeClr val="bg1"/>
                </a:solidFill>
              </a:rPr>
              <a:t>: Niemeyer, 28-59</a:t>
            </a:r>
            <a:r>
              <a:rPr lang="de-AT" dirty="0" smtClean="0">
                <a:solidFill>
                  <a:schemeClr val="bg1"/>
                </a:solidFill>
              </a:rPr>
              <a:t>.</a:t>
            </a:r>
          </a:p>
          <a:p>
            <a:pPr lvl="0"/>
            <a:r>
              <a:rPr lang="en-GB" cap="small" dirty="0" smtClean="0">
                <a:solidFill>
                  <a:schemeClr val="bg1"/>
                </a:solidFill>
              </a:rPr>
              <a:t>Wagner</a:t>
            </a:r>
            <a:r>
              <a:rPr lang="en-GB" dirty="0">
                <a:solidFill>
                  <a:schemeClr val="bg1"/>
                </a:solidFill>
              </a:rPr>
              <a:t>, Thomas (2010): </a:t>
            </a:r>
            <a:r>
              <a:rPr lang="en-GB" i="1" dirty="0" err="1">
                <a:solidFill>
                  <a:schemeClr val="bg1"/>
                </a:solidFill>
              </a:rPr>
              <a:t>Interlanguage</a:t>
            </a:r>
            <a:r>
              <a:rPr lang="en-GB" i="1" dirty="0">
                <a:solidFill>
                  <a:schemeClr val="bg1"/>
                </a:solidFill>
              </a:rPr>
              <a:t> Morphology. Irregular Verbs in the Mental Lexicon of German-English </a:t>
            </a:r>
            <a:r>
              <a:rPr lang="en-GB" i="1" dirty="0" err="1">
                <a:solidFill>
                  <a:schemeClr val="bg1"/>
                </a:solidFill>
              </a:rPr>
              <a:t>Interlanguage</a:t>
            </a:r>
            <a:r>
              <a:rPr lang="en-GB" i="1" dirty="0">
                <a:solidFill>
                  <a:schemeClr val="bg1"/>
                </a:solidFill>
              </a:rPr>
              <a:t> Speakers. </a:t>
            </a:r>
            <a:r>
              <a:rPr lang="de-DE" dirty="0">
                <a:solidFill>
                  <a:schemeClr val="bg1"/>
                </a:solidFill>
              </a:rPr>
              <a:t>Tübingen: Narr-Francke-</a:t>
            </a:r>
            <a:r>
              <a:rPr lang="de-DE" dirty="0" err="1">
                <a:solidFill>
                  <a:schemeClr val="bg1"/>
                </a:solidFill>
              </a:rPr>
              <a:t>Attempto</a:t>
            </a:r>
            <a:r>
              <a:rPr lang="de-DE" dirty="0">
                <a:solidFill>
                  <a:schemeClr val="bg1"/>
                </a:solidFill>
              </a:rPr>
              <a:t>-Verlag.</a:t>
            </a:r>
            <a:endParaRPr lang="de-AT" i="1" dirty="0">
              <a:solidFill>
                <a:schemeClr val="bg1"/>
              </a:solidFill>
            </a:endParaRPr>
          </a:p>
          <a:p>
            <a:endParaRPr lang="en-US" dirty="0" smtClean="0"/>
          </a:p>
          <a:p>
            <a:endParaRPr lang="en-US" dirty="0"/>
          </a:p>
        </p:txBody>
      </p:sp>
      <p:sp>
        <p:nvSpPr>
          <p:cNvPr id="5" name="Textfeld 4"/>
          <p:cNvSpPr txBox="1"/>
          <p:nvPr/>
        </p:nvSpPr>
        <p:spPr>
          <a:xfrm>
            <a:off x="0" y="0"/>
            <a:ext cx="43891200" cy="3782291"/>
          </a:xfrm>
          <a:prstGeom prst="rect">
            <a:avLst/>
          </a:prstGeom>
          <a:gradFill>
            <a:gsLst>
              <a:gs pos="9000">
                <a:schemeClr val="accent4">
                  <a:lumMod val="75000"/>
                </a:schemeClr>
              </a:gs>
              <a:gs pos="32000">
                <a:srgbClr val="AA042E"/>
              </a:gs>
            </a:gsLst>
            <a:path path="circle">
              <a:fillToRect l="50000" t="-80000" r="50000" b="180000"/>
            </a:path>
          </a:gradFill>
        </p:spPr>
        <p:txBody>
          <a:bodyPr wrap="square" rtlCol="0">
            <a:spAutoFit/>
          </a:bodyPr>
          <a:lstStyle/>
          <a:p>
            <a:endParaRPr lang="de-AT" sz="6000" dirty="0" err="1" smtClean="0"/>
          </a:p>
        </p:txBody>
      </p:sp>
      <p:pic>
        <p:nvPicPr>
          <p:cNvPr id="1026" name="Picture 2" descr="http://www.langenachtderforschung.at/images/uploads/media/thumb_13938325671783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5758" y="7341481"/>
            <a:ext cx="4486926" cy="34266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sltinfo.com/wp-content/uploads/2014/02/dual-route-model-for-English-past-ten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1932" y="28885036"/>
            <a:ext cx="3159125" cy="2591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nf.ed.ac.uk/teaching/courses/inf1-cg/lectures/17/mNr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000" y="27992102"/>
            <a:ext cx="2533650" cy="1884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salzburgresearch.at/wp-content/uploads/2014/03/Banner_web-450x14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86098" y="100605"/>
            <a:ext cx="11005102" cy="3619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sfs.uni-tuebingen.de/~hbaayen/ctre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86974" y="28347977"/>
            <a:ext cx="3903345" cy="3128812"/>
          </a:xfrm>
          <a:prstGeom prst="rect">
            <a:avLst/>
          </a:prstGeom>
          <a:noFill/>
          <a:extLst>
            <a:ext uri="{909E8E84-426E-40DD-AFC4-6F175D3DCCD1}">
              <a14:hiddenFill xmlns:a14="http://schemas.microsoft.com/office/drawing/2010/main">
                <a:solidFill>
                  <a:srgbClr val="FFFFFF"/>
                </a:solidFill>
              </a14:hiddenFill>
            </a:ext>
          </a:extLst>
        </p:spPr>
      </p:pic>
      <p:sp>
        <p:nvSpPr>
          <p:cNvPr id="14" name="Inhaltsplatzhalter 13"/>
          <p:cNvSpPr>
            <a:spLocks noGrp="1"/>
          </p:cNvSpPr>
          <p:nvPr>
            <p:ph sz="quarter" idx="27"/>
          </p:nvPr>
        </p:nvSpPr>
        <p:spPr>
          <a:xfrm>
            <a:off x="15544800" y="7114032"/>
            <a:ext cx="12801600" cy="4922727"/>
          </a:xfrm>
        </p:spPr>
        <p:txBody>
          <a:bodyPr>
            <a:normAutofit/>
          </a:bodyPr>
          <a:lstStyle/>
          <a:p>
            <a:pPr marL="514350" indent="-514350">
              <a:buClr>
                <a:srgbClr val="C00000"/>
              </a:buClr>
              <a:buFont typeface="+mj-lt"/>
              <a:buAutoNum type="alphaLcParenR"/>
            </a:pPr>
            <a:r>
              <a:rPr lang="de-AT" dirty="0" smtClean="0">
                <a:solidFill>
                  <a:schemeClr val="bg1"/>
                </a:solidFill>
              </a:rPr>
              <a:t>Im ersten Teil werden Sie gebeten, vorgegebene englische Wörter in eine andere Zeitform zu überführen. Aber das gegebene Wort gibt es gar nicht! Können Sie es trotzdem in der Mitvergangenheit bilden?</a:t>
            </a:r>
          </a:p>
          <a:p>
            <a:pPr marL="514350" indent="-514350">
              <a:buClr>
                <a:srgbClr val="C00000"/>
              </a:buClr>
              <a:buFont typeface="+mj-lt"/>
              <a:buAutoNum type="alphaLcParenR"/>
            </a:pPr>
            <a:r>
              <a:rPr lang="de-AT" dirty="0" smtClean="0">
                <a:solidFill>
                  <a:schemeClr val="bg1"/>
                </a:solidFill>
              </a:rPr>
              <a:t>Im zweiten Teil können Sie ihr Vokabelwissen erheben. Dazu müssen Sie nur angeben, ob Sie die vorgegebenen englischen Wörter kennen. Aber Vorsicht. Es sind auch Nonsens-Wörter dabei, also nicht einfach durchklicken ! </a:t>
            </a:r>
          </a:p>
        </p:txBody>
      </p:sp>
      <p:sp>
        <p:nvSpPr>
          <p:cNvPr id="25" name="Inhaltsplatzhalter 24"/>
          <p:cNvSpPr>
            <a:spLocks noGrp="1"/>
          </p:cNvSpPr>
          <p:nvPr>
            <p:ph sz="quarter" idx="23"/>
          </p:nvPr>
        </p:nvSpPr>
        <p:spPr>
          <a:xfrm>
            <a:off x="15544800" y="13457875"/>
            <a:ext cx="12801600" cy="3727163"/>
          </a:xfrm>
        </p:spPr>
        <p:txBody>
          <a:bodyPr>
            <a:normAutofit/>
          </a:bodyPr>
          <a:lstStyle/>
          <a:p>
            <a:pPr marL="742950" indent="-742950">
              <a:lnSpc>
                <a:spcPct val="170000"/>
              </a:lnSpc>
              <a:buClr>
                <a:srgbClr val="C00000"/>
              </a:buClr>
              <a:buFont typeface="+mj-lt"/>
              <a:buAutoNum type="alphaLcParenR"/>
            </a:pPr>
            <a:r>
              <a:rPr lang="en-US" sz="2800" dirty="0">
                <a:solidFill>
                  <a:schemeClr val="bg1"/>
                </a:solidFill>
              </a:rPr>
              <a:t>Abraham likes to </a:t>
            </a:r>
            <a:r>
              <a:rPr lang="en-US" sz="2800" i="1" dirty="0" err="1">
                <a:solidFill>
                  <a:schemeClr val="bg1"/>
                </a:solidFill>
              </a:rPr>
              <a:t>spling</a:t>
            </a:r>
            <a:r>
              <a:rPr lang="en-US" sz="2800" i="1" dirty="0">
                <a:solidFill>
                  <a:schemeClr val="bg1"/>
                </a:solidFill>
              </a:rPr>
              <a:t> </a:t>
            </a:r>
            <a:r>
              <a:rPr lang="en-US" sz="2800" dirty="0">
                <a:solidFill>
                  <a:schemeClr val="bg1"/>
                </a:solidFill>
              </a:rPr>
              <a:t>. Yesterday Abraham suddenly </a:t>
            </a:r>
            <a:r>
              <a:rPr lang="de-AT" sz="2800" dirty="0">
                <a:solidFill>
                  <a:schemeClr val="bg1"/>
                </a:solidFill>
              </a:rPr>
              <a:t>__________</a:t>
            </a:r>
            <a:r>
              <a:rPr lang="en-US" sz="2800" dirty="0" smtClean="0">
                <a:solidFill>
                  <a:schemeClr val="bg1"/>
                </a:solidFill>
              </a:rPr>
              <a:t>. </a:t>
            </a:r>
            <a:r>
              <a:rPr lang="en-US" sz="2800" dirty="0">
                <a:solidFill>
                  <a:schemeClr val="bg1"/>
                </a:solidFill>
              </a:rPr>
              <a:t>Have </a:t>
            </a:r>
            <a:r>
              <a:rPr lang="en-US" sz="2800" dirty="0" smtClean="0">
                <a:solidFill>
                  <a:schemeClr val="bg1"/>
                </a:solidFill>
              </a:rPr>
              <a:t>you </a:t>
            </a:r>
            <a:r>
              <a:rPr lang="de-AT" sz="2800" dirty="0" err="1" smtClean="0">
                <a:solidFill>
                  <a:schemeClr val="bg1"/>
                </a:solidFill>
              </a:rPr>
              <a:t>ever</a:t>
            </a:r>
            <a:r>
              <a:rPr lang="de-AT" sz="2800" dirty="0" smtClean="0">
                <a:solidFill>
                  <a:schemeClr val="bg1"/>
                </a:solidFill>
              </a:rPr>
              <a:t> __________?</a:t>
            </a:r>
          </a:p>
          <a:p>
            <a:pPr marL="742950" indent="-742950">
              <a:lnSpc>
                <a:spcPct val="170000"/>
              </a:lnSpc>
              <a:buClr>
                <a:srgbClr val="C00000"/>
              </a:buClr>
              <a:buFont typeface="+mj-lt"/>
              <a:buAutoNum type="alphaLcParenR"/>
            </a:pPr>
            <a:r>
              <a:rPr lang="en-US" sz="2800" dirty="0">
                <a:solidFill>
                  <a:schemeClr val="bg1"/>
                </a:solidFill>
              </a:rPr>
              <a:t>Have you ever </a:t>
            </a:r>
            <a:r>
              <a:rPr lang="en-US" sz="2800" i="1" dirty="0" err="1">
                <a:solidFill>
                  <a:schemeClr val="bg1"/>
                </a:solidFill>
              </a:rPr>
              <a:t>sprunk</a:t>
            </a:r>
            <a:r>
              <a:rPr lang="en-US" sz="2800" i="1" dirty="0">
                <a:solidFill>
                  <a:schemeClr val="bg1"/>
                </a:solidFill>
              </a:rPr>
              <a:t> </a:t>
            </a:r>
            <a:r>
              <a:rPr lang="en-US" sz="2800" dirty="0">
                <a:solidFill>
                  <a:schemeClr val="bg1"/>
                </a:solidFill>
              </a:rPr>
              <a:t>? Yesterday I saw </a:t>
            </a:r>
            <a:r>
              <a:rPr lang="en-US" sz="2800" dirty="0" err="1">
                <a:solidFill>
                  <a:schemeClr val="bg1"/>
                </a:solidFill>
              </a:rPr>
              <a:t>Gregor</a:t>
            </a:r>
            <a:r>
              <a:rPr lang="en-US" sz="2800" dirty="0">
                <a:solidFill>
                  <a:schemeClr val="bg1"/>
                </a:solidFill>
              </a:rPr>
              <a:t> and he quickly </a:t>
            </a:r>
            <a:r>
              <a:rPr lang="de-AT" sz="2800" dirty="0">
                <a:solidFill>
                  <a:schemeClr val="bg1"/>
                </a:solidFill>
              </a:rPr>
              <a:t>__________</a:t>
            </a:r>
            <a:r>
              <a:rPr lang="en-US" sz="2800" dirty="0" smtClean="0">
                <a:solidFill>
                  <a:schemeClr val="bg1"/>
                </a:solidFill>
              </a:rPr>
              <a:t>.</a:t>
            </a:r>
            <a:r>
              <a:rPr lang="en-US" sz="2800" dirty="0">
                <a:solidFill>
                  <a:schemeClr val="bg1"/>
                </a:solidFill>
              </a:rPr>
              <a:t> </a:t>
            </a:r>
            <a:r>
              <a:rPr lang="en-US" sz="2800" dirty="0" smtClean="0">
                <a:solidFill>
                  <a:schemeClr val="bg1"/>
                </a:solidFill>
              </a:rPr>
              <a:t>I </a:t>
            </a:r>
            <a:r>
              <a:rPr lang="en-US" sz="2800" dirty="0">
                <a:solidFill>
                  <a:schemeClr val="bg1"/>
                </a:solidFill>
              </a:rPr>
              <a:t>think, </a:t>
            </a:r>
            <a:r>
              <a:rPr lang="en-US" sz="2800" dirty="0" err="1">
                <a:solidFill>
                  <a:schemeClr val="bg1"/>
                </a:solidFill>
              </a:rPr>
              <a:t>Gregor</a:t>
            </a:r>
            <a:r>
              <a:rPr lang="en-US" sz="2800" dirty="0">
                <a:solidFill>
                  <a:schemeClr val="bg1"/>
                </a:solidFill>
              </a:rPr>
              <a:t> likes to </a:t>
            </a:r>
            <a:r>
              <a:rPr lang="de-AT" sz="2800" dirty="0">
                <a:solidFill>
                  <a:schemeClr val="bg1"/>
                </a:solidFill>
              </a:rPr>
              <a:t>__________</a:t>
            </a:r>
            <a:r>
              <a:rPr lang="en-US" sz="2800" dirty="0" smtClean="0">
                <a:solidFill>
                  <a:schemeClr val="bg1"/>
                </a:solidFill>
              </a:rPr>
              <a:t> </a:t>
            </a:r>
            <a:r>
              <a:rPr lang="en-US" sz="2800" dirty="0">
                <a:solidFill>
                  <a:schemeClr val="bg1"/>
                </a:solidFill>
              </a:rPr>
              <a:t>.</a:t>
            </a:r>
            <a:endParaRPr lang="de-AT" sz="2800" dirty="0">
              <a:solidFill>
                <a:schemeClr val="bg1"/>
              </a:solidFill>
            </a:endParaRPr>
          </a:p>
        </p:txBody>
      </p:sp>
      <p:graphicFrame>
        <p:nvGraphicFramePr>
          <p:cNvPr id="29" name="Tabelle 28"/>
          <p:cNvGraphicFramePr>
            <a:graphicFrameLocks noGrp="1"/>
          </p:cNvGraphicFramePr>
          <p:nvPr>
            <p:extLst>
              <p:ext uri="{D42A27DB-BD31-4B8C-83A1-F6EECF244321}">
                <p14:modId xmlns:p14="http://schemas.microsoft.com/office/powerpoint/2010/main" val="1501828685"/>
              </p:ext>
            </p:extLst>
          </p:nvPr>
        </p:nvGraphicFramePr>
        <p:xfrm>
          <a:off x="5683249" y="30410370"/>
          <a:ext cx="3867151" cy="1706880"/>
        </p:xfrm>
        <a:graphic>
          <a:graphicData uri="http://schemas.openxmlformats.org/drawingml/2006/table">
            <a:tbl>
              <a:tblPr>
                <a:tableStyleId>{69012ECD-51FC-41F1-AA8D-1B2483CD663E}</a:tableStyleId>
              </a:tblPr>
              <a:tblGrid>
                <a:gridCol w="494894"/>
                <a:gridCol w="224606"/>
                <a:gridCol w="179558"/>
                <a:gridCol w="494259"/>
                <a:gridCol w="312798"/>
                <a:gridCol w="494259"/>
                <a:gridCol w="494259"/>
                <a:gridCol w="496163"/>
                <a:gridCol w="676355"/>
              </a:tblGrid>
              <a:tr h="0">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28575" cap="flat" cmpd="sng" algn="ctr">
                      <a:solidFill>
                        <a:schemeClr val="bg1"/>
                      </a:solidFill>
                      <a:prstDash val="solid"/>
                      <a:round/>
                      <a:headEnd type="none" w="med" len="med"/>
                      <a:tailEnd type="none" w="med" len="med"/>
                    </a:lnT>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28575" cap="flat" cmpd="sng" algn="ctr">
                      <a:solidFill>
                        <a:schemeClr val="bg1"/>
                      </a:solidFill>
                      <a:prstDash val="solid"/>
                      <a:round/>
                      <a:headEnd type="none" w="med" len="med"/>
                      <a:tailEnd type="none" w="med" len="med"/>
                    </a:lnT>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28575" cap="flat" cmpd="sng" algn="ctr">
                      <a:solidFill>
                        <a:schemeClr val="bg1"/>
                      </a:solidFill>
                      <a:prstDash val="solid"/>
                      <a:round/>
                      <a:headEnd type="none" w="med" len="med"/>
                      <a:tailEnd type="none" w="med" len="med"/>
                    </a:lnT>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28575" cap="flat" cmpd="sng" algn="ctr">
                      <a:solidFill>
                        <a:schemeClr val="bg1"/>
                      </a:solidFill>
                      <a:prstDash val="solid"/>
                      <a:round/>
                      <a:headEnd type="none" w="med" len="med"/>
                      <a:tailEnd type="none" w="med" len="med"/>
                    </a:lnT>
                  </a:tcPr>
                </a:tc>
                <a:tc gridSpan="3">
                  <a:txBody>
                    <a:bodyPr/>
                    <a:lstStyle/>
                    <a:p>
                      <a:pPr algn="l">
                        <a:spcAft>
                          <a:spcPts val="0"/>
                        </a:spcAft>
                      </a:pPr>
                      <a:r>
                        <a:rPr lang="en-GB" sz="800">
                          <a:solidFill>
                            <a:schemeClr val="bg1"/>
                          </a:solidFill>
                          <a:effectLst/>
                        </a:rPr>
                        <a:t>instance based memory</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28575" cap="flat" cmpd="sng" algn="ctr">
                      <a:solidFill>
                        <a:schemeClr val="bg1"/>
                      </a:solidFill>
                      <a:prstDash val="solid"/>
                      <a:round/>
                      <a:headEnd type="none" w="med" len="med"/>
                      <a:tailEnd type="none" w="med" len="med"/>
                    </a:lnT>
                  </a:tcPr>
                </a:tc>
                <a:tc hMerge="1">
                  <a:txBody>
                    <a:bodyPr/>
                    <a:lstStyle/>
                    <a:p>
                      <a:endParaRPr lang="de-AT"/>
                    </a:p>
                  </a:txBody>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gridSpan="2">
                  <a:txBody>
                    <a:bodyPr/>
                    <a:lstStyle/>
                    <a:p>
                      <a:pPr algn="l">
                        <a:spcAft>
                          <a:spcPts val="0"/>
                        </a:spcAft>
                      </a:pPr>
                      <a:r>
                        <a:rPr lang="en-GB" sz="800">
                          <a:solidFill>
                            <a:schemeClr val="bg1"/>
                          </a:solidFill>
                          <a:effectLst/>
                        </a:rPr>
                        <a:t>learning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spin</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gridSpan="2">
                  <a:txBody>
                    <a:bodyPr/>
                    <a:lstStyle/>
                    <a:p>
                      <a:pPr algn="l">
                        <a:spcAft>
                          <a:spcPts val="0"/>
                        </a:spcAft>
                      </a:pPr>
                      <a:r>
                        <a:rPr lang="en-GB" sz="800">
                          <a:solidFill>
                            <a:schemeClr val="bg1"/>
                          </a:solidFill>
                          <a:effectLst/>
                        </a:rPr>
                        <a:t>component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string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run</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dirty="0">
                          <a:solidFill>
                            <a:schemeClr val="bg1"/>
                          </a:solidFill>
                          <a:effectLst/>
                        </a:rPr>
                        <a:t>blink</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regular</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7471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0">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12700" cap="flat" cmpd="sng" algn="ctr">
                      <a:solidFill>
                        <a:schemeClr val="bg1"/>
                      </a:solidFill>
                      <a:prstDash val="solid"/>
                      <a:round/>
                      <a:headEnd type="none" w="med" len="med"/>
                      <a:tailEnd type="none" w="med" len="med"/>
                    </a:lnT>
                  </a:tcPr>
                </a:tc>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12700" cap="flat" cmpd="sng" algn="ctr">
                      <a:solidFill>
                        <a:schemeClr val="bg1"/>
                      </a:solidFill>
                      <a:prstDash val="solid"/>
                      <a:round/>
                      <a:headEnd type="none" w="med" len="med"/>
                      <a:tailEnd type="none" w="med" len="med"/>
                    </a:lnT>
                  </a:tcPr>
                </a:tc>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12700" cap="flat" cmpd="sng" algn="ctr">
                      <a:solidFill>
                        <a:schemeClr val="bg1"/>
                      </a:solidFill>
                      <a:prstDash val="solid"/>
                      <a:round/>
                      <a:headEnd type="none" w="med" len="med"/>
                      <a:tailEnd type="none" w="med" len="med"/>
                    </a:lnT>
                  </a:tcPr>
                </a:tc>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12700" cap="flat" cmpd="sng" algn="ctr">
                      <a:solidFill>
                        <a:schemeClr val="bg1"/>
                      </a:solidFill>
                      <a:prstDash val="solid"/>
                      <a:round/>
                      <a:headEnd type="none" w="med" len="med"/>
                      <a:tailEnd type="none" w="med" len="med"/>
                    </a:lnT>
                  </a:tcPr>
                </a:tc>
                <a:tc gridSpan="3">
                  <a:txBody>
                    <a:bodyPr/>
                    <a:lstStyle/>
                    <a:p>
                      <a:pPr algn="l">
                        <a:spcAft>
                          <a:spcPts val="0"/>
                        </a:spcAft>
                      </a:pPr>
                      <a:r>
                        <a:rPr lang="en-GB" sz="800" dirty="0">
                          <a:solidFill>
                            <a:schemeClr val="bg1"/>
                          </a:solidFill>
                          <a:effectLst/>
                        </a:rPr>
                        <a:t>nearest neighbours</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T w="12700" cap="flat" cmpd="sng" algn="ctr">
                      <a:solidFill>
                        <a:schemeClr val="bg1"/>
                      </a:solidFill>
                      <a:prstDash val="solid"/>
                      <a:round/>
                      <a:headEnd type="none" w="med" len="med"/>
                      <a:tailEnd type="none" w="med" len="med"/>
                    </a:lnT>
                  </a:tcPr>
                </a:tc>
                <a:tc hMerge="1">
                  <a:txBody>
                    <a:bodyPr/>
                    <a:lstStyle/>
                    <a:p>
                      <a:endParaRPr lang="de-AT"/>
                    </a:p>
                  </a:txBody>
                  <a:tcPr/>
                </a:tc>
                <a:tc hMerge="1">
                  <a:txBody>
                    <a:bodyPr/>
                    <a:lstStyle/>
                    <a:p>
                      <a:endParaRPr lang="de-AT"/>
                    </a:p>
                  </a:txBody>
                  <a:tcPr/>
                </a:tc>
                <a:tc>
                  <a:txBody>
                    <a:bodyPr/>
                    <a:lstStyle/>
                    <a:p>
                      <a:pPr algn="l">
                        <a:spcAft>
                          <a:spcPts val="0"/>
                        </a:spcAft>
                      </a:pPr>
                      <a:r>
                        <a:rPr lang="en-GB" sz="800" dirty="0">
                          <a:solidFill>
                            <a:schemeClr val="bg1"/>
                          </a:solidFill>
                          <a:effectLst/>
                        </a:rPr>
                        <a:t> </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0">
                <a:tc gridSpan="2">
                  <a:txBody>
                    <a:bodyPr/>
                    <a:lstStyle/>
                    <a:p>
                      <a:pPr algn="l">
                        <a:spcAft>
                          <a:spcPts val="0"/>
                        </a:spcAft>
                      </a:pPr>
                      <a:r>
                        <a:rPr lang="en-GB" sz="800">
                          <a:solidFill>
                            <a:schemeClr val="bg1"/>
                          </a:solidFill>
                          <a:effectLst/>
                        </a:rPr>
                        <a:t>input: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dirty="0">
                          <a:solidFill>
                            <a:schemeClr val="bg1"/>
                          </a:solidFill>
                          <a:effectLst/>
                        </a:rPr>
                        <a:t>drink</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dirty="0">
                          <a:solidFill>
                            <a:schemeClr val="bg1"/>
                          </a:solidFill>
                          <a:effectLst/>
                        </a:rPr>
                        <a:t>V</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dirty="0">
                          <a:solidFill>
                            <a:schemeClr val="bg1"/>
                          </a:solidFill>
                          <a:effectLst/>
                        </a:rPr>
                        <a:t>CC</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dirty="0">
                          <a:solidFill>
                            <a:schemeClr val="bg1"/>
                          </a:solidFill>
                          <a:effectLst/>
                          <a:sym typeface="IPAKiel" pitchFamily="2" charset="2"/>
                        </a:rPr>
                        <a:t></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dirty="0">
                          <a:solidFill>
                            <a:schemeClr val="bg1"/>
                          </a:solidFill>
                          <a:effectLst/>
                          <a:sym typeface="IPAKiel" pitchFamily="2" charset="2"/>
                        </a:rPr>
                        <a:t></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gridSpan="2">
                  <a:txBody>
                    <a:bodyPr/>
                    <a:lstStyle/>
                    <a:p>
                      <a:pPr algn="l">
                        <a:spcAft>
                          <a:spcPts val="0"/>
                        </a:spcAft>
                      </a:pPr>
                      <a:r>
                        <a:rPr lang="en-GB" sz="800">
                          <a:solidFill>
                            <a:schemeClr val="bg1"/>
                          </a:solidFill>
                          <a:effectLst/>
                        </a:rPr>
                        <a:t>plink</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string</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sCC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r>
                        <a:rPr lang="en-GB" sz="800">
                          <a:solidFill>
                            <a:schemeClr val="bg1"/>
                          </a:solidFill>
                          <a:effectLst/>
                        </a:rPr>
                        <a:t>-ablaut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plink</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V</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CC</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sym typeface="IPAKiel" pitchFamily="2" charset="2"/>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gridSpan="2">
                  <a:txBody>
                    <a:bodyPr/>
                    <a:lstStyle/>
                    <a:p>
                      <a:pPr algn="l">
                        <a:spcAft>
                          <a:spcPts val="0"/>
                        </a:spcAft>
                      </a:pPr>
                      <a:r>
                        <a:rPr lang="en-GB" sz="800">
                          <a:solidFill>
                            <a:schemeClr val="bg1"/>
                          </a:solidFill>
                          <a:effectLst/>
                        </a:rPr>
                        <a:t>performance</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tcPr>
                </a:tc>
              </a:tr>
              <a:tr h="0">
                <a:tc gridSpan="2">
                  <a:txBody>
                    <a:bodyPr/>
                    <a:lstStyle/>
                    <a:p>
                      <a:pPr algn="l">
                        <a:spcAft>
                          <a:spcPts val="0"/>
                        </a:spcAft>
                      </a:pPr>
                      <a:r>
                        <a:rPr lang="en-GB" sz="800" dirty="0">
                          <a:solidFill>
                            <a:schemeClr val="bg1"/>
                          </a:solidFill>
                          <a:effectLst/>
                        </a:rPr>
                        <a:t>component</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endParaRPr lang="de-AT"/>
                    </a:p>
                  </a:txBody>
                  <a:tcPr/>
                </a:tc>
                <a:tc>
                  <a:txBody>
                    <a:bodyPr/>
                    <a:lstStyle/>
                    <a:p>
                      <a:pPr algn="l">
                        <a:spcAft>
                          <a:spcPts val="0"/>
                        </a:spcAft>
                      </a:pPr>
                      <a:r>
                        <a:rPr lang="en-GB" sz="800">
                          <a:solidFill>
                            <a:schemeClr val="bg1"/>
                          </a:solidFill>
                          <a:effectLst/>
                        </a:rPr>
                        <a:t> </a:t>
                      </a:r>
                      <a:endParaRPr lang="de-AT" sz="95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B w="28575" cap="flat" cmpd="sng" algn="ctr">
                      <a:solidFill>
                        <a:schemeClr val="bg1"/>
                      </a:solidFill>
                      <a:prstDash val="solid"/>
                      <a:round/>
                      <a:headEnd type="none" w="med" len="med"/>
                      <a:tailEnd type="none" w="med" len="med"/>
                    </a:lnB>
                  </a:tcPr>
                </a:tc>
                <a:tc gridSpan="6">
                  <a:txBody>
                    <a:bodyPr/>
                    <a:lstStyle/>
                    <a:p>
                      <a:pPr algn="l">
                        <a:spcAft>
                          <a:spcPts val="0"/>
                        </a:spcAft>
                      </a:pPr>
                      <a:r>
                        <a:rPr lang="en-GB" sz="800" dirty="0">
                          <a:solidFill>
                            <a:schemeClr val="bg1"/>
                          </a:solidFill>
                          <a:effectLst/>
                        </a:rPr>
                        <a:t>output: assign [</a:t>
                      </a:r>
                      <a:r>
                        <a:rPr lang="en-GB" sz="800" dirty="0">
                          <a:solidFill>
                            <a:schemeClr val="bg1"/>
                          </a:solidFill>
                          <a:effectLst/>
                          <a:sym typeface="IPAKiel" pitchFamily="2" charset="2"/>
                        </a:rPr>
                        <a:t></a:t>
                      </a:r>
                      <a:r>
                        <a:rPr lang="en-GB" sz="800" dirty="0">
                          <a:solidFill>
                            <a:schemeClr val="bg1"/>
                          </a:solidFill>
                          <a:effectLst/>
                        </a:rPr>
                        <a:t>]-ablaut and thus create [</a:t>
                      </a:r>
                      <a:r>
                        <a:rPr lang="en-GB" sz="800" dirty="0">
                          <a:solidFill>
                            <a:schemeClr val="bg1"/>
                          </a:solidFill>
                          <a:effectLst/>
                          <a:sym typeface="IPAKiel" pitchFamily="2" charset="2"/>
                        </a:rPr>
                        <a:t></a:t>
                      </a:r>
                      <a:r>
                        <a:rPr lang="en-GB" sz="800" dirty="0">
                          <a:solidFill>
                            <a:schemeClr val="bg1"/>
                          </a:solidFill>
                          <a:effectLst/>
                        </a:rPr>
                        <a:t>]</a:t>
                      </a:r>
                      <a:endParaRPr lang="de-AT" sz="950" dirty="0">
                        <a:solidFill>
                          <a:schemeClr val="bg1"/>
                        </a:solidFill>
                        <a:effectLst/>
                        <a:latin typeface="Book Antiqua" panose="02040602050305030304" pitchFamily="18" charset="0"/>
                        <a:ea typeface="Times New Roman" panose="02020603050405020304" pitchFamily="18" charset="0"/>
                        <a:cs typeface="Times New Roman" panose="02020603050405020304" pitchFamily="18" charset="0"/>
                      </a:endParaRPr>
                    </a:p>
                  </a:txBody>
                  <a:tcPr marL="44450" marR="44450" marT="0" marB="0">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c hMerge="1">
                  <a:txBody>
                    <a:bodyPr/>
                    <a:lstStyle/>
                    <a:p>
                      <a:endParaRPr lang="de-AT"/>
                    </a:p>
                  </a:txBody>
                  <a:tcPr/>
                </a:tc>
              </a:tr>
            </a:tbl>
          </a:graphicData>
        </a:graphic>
      </p:graphicFrame>
      <p:grpSp>
        <p:nvGrpSpPr>
          <p:cNvPr id="33" name="Group 10"/>
          <p:cNvGrpSpPr>
            <a:grpSpLocks noChangeAspect="1"/>
          </p:cNvGrpSpPr>
          <p:nvPr/>
        </p:nvGrpSpPr>
        <p:grpSpPr bwMode="auto">
          <a:xfrm>
            <a:off x="30028516" y="7792680"/>
            <a:ext cx="11996738" cy="6034088"/>
            <a:chOff x="19056" y="5484"/>
            <a:chExt cx="7557" cy="3801"/>
          </a:xfrm>
        </p:grpSpPr>
        <p:sp>
          <p:nvSpPr>
            <p:cNvPr id="35" name="Rectangle 11"/>
            <p:cNvSpPr>
              <a:spLocks noChangeArrowheads="1"/>
            </p:cNvSpPr>
            <p:nvPr/>
          </p:nvSpPr>
          <p:spPr bwMode="auto">
            <a:xfrm>
              <a:off x="20018" y="5484"/>
              <a:ext cx="186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smtClean="0">
                  <a:ln>
                    <a:noFill/>
                  </a:ln>
                  <a:solidFill>
                    <a:srgbClr val="FFFFFF"/>
                  </a:solidFill>
                  <a:effectLst/>
                  <a:latin typeface="Arial" panose="020B0604020202020204" pitchFamily="34" charset="0"/>
                </a:rPr>
                <a:t>inflections over onset</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36" name="Rectangle 12"/>
            <p:cNvSpPr>
              <a:spLocks noChangeArrowheads="1"/>
            </p:cNvSpPr>
            <p:nvPr/>
          </p:nvSpPr>
          <p:spPr bwMode="auto">
            <a:xfrm>
              <a:off x="20677" y="9040"/>
              <a:ext cx="55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smtClean="0">
                  <a:ln>
                    <a:noFill/>
                  </a:ln>
                  <a:solidFill>
                    <a:srgbClr val="FFFFFF"/>
                  </a:solidFill>
                  <a:effectLst/>
                  <a:latin typeface="Arial" panose="020B0604020202020204" pitchFamily="34" charset="0"/>
                </a:rPr>
                <a:t>onset</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37" name="Rectangle 13"/>
            <p:cNvSpPr>
              <a:spLocks noChangeArrowheads="1"/>
            </p:cNvSpPr>
            <p:nvPr/>
          </p:nvSpPr>
          <p:spPr bwMode="auto">
            <a:xfrm rot="16200000">
              <a:off x="18425" y="7285"/>
              <a:ext cx="150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smtClean="0">
                  <a:ln>
                    <a:noFill/>
                  </a:ln>
                  <a:solidFill>
                    <a:srgbClr val="FFFFFF"/>
                  </a:solidFill>
                  <a:effectLst/>
                  <a:latin typeface="Arial" panose="020B0604020202020204" pitchFamily="34" charset="0"/>
                </a:rPr>
                <a:t>type of inflection </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38" name="Rectangle 14"/>
            <p:cNvSpPr>
              <a:spLocks noChangeArrowheads="1"/>
            </p:cNvSpPr>
            <p:nvPr/>
          </p:nvSpPr>
          <p:spPr bwMode="auto">
            <a:xfrm>
              <a:off x="19824" y="6012"/>
              <a:ext cx="2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CC</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39" name="Rectangle 15"/>
            <p:cNvSpPr>
              <a:spLocks noChangeArrowheads="1"/>
            </p:cNvSpPr>
            <p:nvPr/>
          </p:nvSpPr>
          <p:spPr bwMode="auto">
            <a:xfrm>
              <a:off x="20530" y="6012"/>
              <a:ext cx="21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sC</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40" name="Rectangle 16"/>
            <p:cNvSpPr>
              <a:spLocks noChangeArrowheads="1"/>
            </p:cNvSpPr>
            <p:nvPr/>
          </p:nvSpPr>
          <p:spPr bwMode="auto">
            <a:xfrm>
              <a:off x="21478" y="6012"/>
              <a:ext cx="31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sCC</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41" name="Rectangle 17"/>
            <p:cNvSpPr>
              <a:spLocks noChangeArrowheads="1"/>
            </p:cNvSpPr>
            <p:nvPr/>
          </p:nvSpPr>
          <p:spPr bwMode="auto">
            <a:xfrm rot="16200000">
              <a:off x="19284" y="6252"/>
              <a:ext cx="5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irregular</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42" name="Rectangle 18"/>
            <p:cNvSpPr>
              <a:spLocks noChangeArrowheads="1"/>
            </p:cNvSpPr>
            <p:nvPr/>
          </p:nvSpPr>
          <p:spPr bwMode="auto">
            <a:xfrm rot="16200000">
              <a:off x="19322" y="7592"/>
              <a:ext cx="4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regular</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24" name="Rectangle 19"/>
            <p:cNvSpPr>
              <a:spLocks noChangeArrowheads="1"/>
            </p:cNvSpPr>
            <p:nvPr/>
          </p:nvSpPr>
          <p:spPr bwMode="auto">
            <a:xfrm>
              <a:off x="19634" y="6173"/>
              <a:ext cx="635" cy="349"/>
            </a:xfrm>
            <a:prstGeom prst="rect">
              <a:avLst/>
            </a:prstGeom>
            <a:solidFill>
              <a:srgbClr val="8E24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25" name="Rectangle 20"/>
            <p:cNvSpPr>
              <a:spLocks noChangeArrowheads="1"/>
            </p:cNvSpPr>
            <p:nvPr/>
          </p:nvSpPr>
          <p:spPr bwMode="auto">
            <a:xfrm>
              <a:off x="19634" y="6173"/>
              <a:ext cx="635" cy="349"/>
            </a:xfrm>
            <a:prstGeom prst="rect">
              <a:avLst/>
            </a:prstGeom>
            <a:solidFill>
              <a:srgbClr val="AA042E"/>
            </a:solidFill>
            <a:ln w="15875" cap="rnd">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de-AT"/>
            </a:p>
          </p:txBody>
        </p:sp>
        <p:sp>
          <p:nvSpPr>
            <p:cNvPr id="1027" name="Rectangle 21"/>
            <p:cNvSpPr>
              <a:spLocks noChangeArrowheads="1"/>
            </p:cNvSpPr>
            <p:nvPr/>
          </p:nvSpPr>
          <p:spPr bwMode="auto">
            <a:xfrm>
              <a:off x="19634" y="6569"/>
              <a:ext cx="635" cy="221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29" name="Rectangle 22"/>
            <p:cNvSpPr>
              <a:spLocks noChangeArrowheads="1"/>
            </p:cNvSpPr>
            <p:nvPr/>
          </p:nvSpPr>
          <p:spPr bwMode="auto">
            <a:xfrm>
              <a:off x="19634" y="6569"/>
              <a:ext cx="635" cy="2216"/>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2" name="Rectangle 23"/>
            <p:cNvSpPr>
              <a:spLocks noChangeArrowheads="1"/>
            </p:cNvSpPr>
            <p:nvPr/>
          </p:nvSpPr>
          <p:spPr bwMode="auto">
            <a:xfrm>
              <a:off x="20316" y="6173"/>
              <a:ext cx="636" cy="169"/>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3" name="Rectangle 24"/>
            <p:cNvSpPr>
              <a:spLocks noChangeArrowheads="1"/>
            </p:cNvSpPr>
            <p:nvPr/>
          </p:nvSpPr>
          <p:spPr bwMode="auto">
            <a:xfrm>
              <a:off x="20316" y="6173"/>
              <a:ext cx="636" cy="169"/>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4" name="Rectangle 25"/>
            <p:cNvSpPr>
              <a:spLocks noChangeArrowheads="1"/>
            </p:cNvSpPr>
            <p:nvPr/>
          </p:nvSpPr>
          <p:spPr bwMode="auto">
            <a:xfrm>
              <a:off x="20316" y="6399"/>
              <a:ext cx="636" cy="238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5" name="Rectangle 26"/>
            <p:cNvSpPr>
              <a:spLocks noChangeArrowheads="1"/>
            </p:cNvSpPr>
            <p:nvPr/>
          </p:nvSpPr>
          <p:spPr bwMode="auto">
            <a:xfrm>
              <a:off x="20316" y="6399"/>
              <a:ext cx="636" cy="2386"/>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6" name="Rectangle 27"/>
            <p:cNvSpPr>
              <a:spLocks noChangeArrowheads="1"/>
            </p:cNvSpPr>
            <p:nvPr/>
          </p:nvSpPr>
          <p:spPr bwMode="auto">
            <a:xfrm>
              <a:off x="21009" y="6173"/>
              <a:ext cx="1261" cy="434"/>
            </a:xfrm>
            <a:prstGeom prst="rect">
              <a:avLst/>
            </a:prstGeom>
            <a:solidFill>
              <a:srgbClr val="AA04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7" name="Rectangle 28"/>
            <p:cNvSpPr>
              <a:spLocks noChangeArrowheads="1"/>
            </p:cNvSpPr>
            <p:nvPr/>
          </p:nvSpPr>
          <p:spPr bwMode="auto">
            <a:xfrm>
              <a:off x="21009" y="6173"/>
              <a:ext cx="1261" cy="43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38" name="Rectangle 29"/>
            <p:cNvSpPr>
              <a:spLocks noChangeArrowheads="1"/>
            </p:cNvSpPr>
            <p:nvPr/>
          </p:nvSpPr>
          <p:spPr bwMode="auto">
            <a:xfrm>
              <a:off x="21009" y="6654"/>
              <a:ext cx="1261" cy="2131"/>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39" name="Rectangle 30"/>
            <p:cNvSpPr>
              <a:spLocks noChangeArrowheads="1"/>
            </p:cNvSpPr>
            <p:nvPr/>
          </p:nvSpPr>
          <p:spPr bwMode="auto">
            <a:xfrm>
              <a:off x="21009" y="6654"/>
              <a:ext cx="1261" cy="2131"/>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40" name="Rectangle 31"/>
            <p:cNvSpPr>
              <a:spLocks noChangeArrowheads="1"/>
            </p:cNvSpPr>
            <p:nvPr/>
          </p:nvSpPr>
          <p:spPr bwMode="auto">
            <a:xfrm>
              <a:off x="24437" y="5484"/>
              <a:ext cx="171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smtClean="0">
                  <a:ln>
                    <a:noFill/>
                  </a:ln>
                  <a:solidFill>
                    <a:srgbClr val="FFFFFF"/>
                  </a:solidFill>
                  <a:effectLst/>
                  <a:latin typeface="Arial" panose="020B0604020202020204" pitchFamily="34" charset="0"/>
                </a:rPr>
                <a:t>inflection over coda</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1" name="Rectangle 32"/>
            <p:cNvSpPr>
              <a:spLocks noChangeArrowheads="1"/>
            </p:cNvSpPr>
            <p:nvPr/>
          </p:nvSpPr>
          <p:spPr bwMode="auto">
            <a:xfrm>
              <a:off x="25049" y="9040"/>
              <a:ext cx="49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smtClean="0">
                  <a:ln>
                    <a:noFill/>
                  </a:ln>
                  <a:solidFill>
                    <a:srgbClr val="FFFFFF"/>
                  </a:solidFill>
                  <a:effectLst/>
                  <a:latin typeface="Arial" panose="020B0604020202020204" pitchFamily="34" charset="0"/>
                </a:rPr>
                <a:t>coda</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2" name="Rectangle 33"/>
            <p:cNvSpPr>
              <a:spLocks noChangeArrowheads="1"/>
            </p:cNvSpPr>
            <p:nvPr/>
          </p:nvSpPr>
          <p:spPr bwMode="auto">
            <a:xfrm rot="16200000">
              <a:off x="22797" y="7285"/>
              <a:ext cx="145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smtClean="0">
                  <a:ln>
                    <a:noFill/>
                  </a:ln>
                  <a:solidFill>
                    <a:srgbClr val="FFFFFF"/>
                  </a:solidFill>
                  <a:effectLst/>
                  <a:latin typeface="Arial" panose="020B0604020202020204" pitchFamily="34" charset="0"/>
                </a:rPr>
                <a:t>type of inflection</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3" name="Rectangle 34"/>
            <p:cNvSpPr>
              <a:spLocks noChangeArrowheads="1"/>
            </p:cNvSpPr>
            <p:nvPr/>
          </p:nvSpPr>
          <p:spPr bwMode="auto">
            <a:xfrm>
              <a:off x="24333" y="6012"/>
              <a:ext cx="23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m/t</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4" name="Rectangle 35"/>
            <p:cNvSpPr>
              <a:spLocks noChangeArrowheads="1"/>
            </p:cNvSpPr>
            <p:nvPr/>
          </p:nvSpPr>
          <p:spPr bwMode="auto">
            <a:xfrm>
              <a:off x="25348" y="5984"/>
              <a:ext cx="19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ng</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5" name="Rectangle 36"/>
            <p:cNvSpPr>
              <a:spLocks noChangeArrowheads="1"/>
            </p:cNvSpPr>
            <p:nvPr/>
          </p:nvSpPr>
          <p:spPr bwMode="auto">
            <a:xfrm>
              <a:off x="26157" y="6003"/>
              <a:ext cx="26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ngk</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6" name="Rectangle 37"/>
            <p:cNvSpPr>
              <a:spLocks noChangeArrowheads="1"/>
            </p:cNvSpPr>
            <p:nvPr/>
          </p:nvSpPr>
          <p:spPr bwMode="auto">
            <a:xfrm rot="16200000">
              <a:off x="23627" y="6234"/>
              <a:ext cx="5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irregular</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7" name="Rectangle 38"/>
            <p:cNvSpPr>
              <a:spLocks noChangeArrowheads="1"/>
            </p:cNvSpPr>
            <p:nvPr/>
          </p:nvSpPr>
          <p:spPr bwMode="auto">
            <a:xfrm rot="16200000">
              <a:off x="23665" y="7563"/>
              <a:ext cx="4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smtClean="0">
                  <a:ln>
                    <a:noFill/>
                  </a:ln>
                  <a:solidFill>
                    <a:srgbClr val="FFFFFF"/>
                  </a:solidFill>
                  <a:effectLst/>
                  <a:latin typeface="Arial" panose="020B0604020202020204" pitchFamily="34" charset="0"/>
                </a:rPr>
                <a:t>regular</a:t>
              </a:r>
              <a:endParaRPr kumimoji="0" lang="de-DE" sz="1800" b="0" i="0" u="none" strike="noStrike" cap="none" normalizeH="0" baseline="0" smtClean="0">
                <a:ln>
                  <a:noFill/>
                </a:ln>
                <a:solidFill>
                  <a:schemeClr val="tx1"/>
                </a:solidFill>
                <a:effectLst/>
                <a:latin typeface="Arial" panose="020B0604020202020204" pitchFamily="34" charset="0"/>
              </a:endParaRPr>
            </a:p>
          </p:txBody>
        </p:sp>
        <p:sp>
          <p:nvSpPr>
            <p:cNvPr id="1048" name="Rectangle 39"/>
            <p:cNvSpPr>
              <a:spLocks noChangeArrowheads="1"/>
            </p:cNvSpPr>
            <p:nvPr/>
          </p:nvSpPr>
          <p:spPr bwMode="auto">
            <a:xfrm>
              <a:off x="23977" y="6173"/>
              <a:ext cx="948" cy="311"/>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49" name="Rectangle 40"/>
            <p:cNvSpPr>
              <a:spLocks noChangeArrowheads="1"/>
            </p:cNvSpPr>
            <p:nvPr/>
          </p:nvSpPr>
          <p:spPr bwMode="auto">
            <a:xfrm>
              <a:off x="23977" y="6173"/>
              <a:ext cx="948" cy="311"/>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0" name="Rectangle 41"/>
            <p:cNvSpPr>
              <a:spLocks noChangeArrowheads="1"/>
            </p:cNvSpPr>
            <p:nvPr/>
          </p:nvSpPr>
          <p:spPr bwMode="auto">
            <a:xfrm>
              <a:off x="23977" y="6531"/>
              <a:ext cx="948" cy="225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1" name="Rectangle 42"/>
            <p:cNvSpPr>
              <a:spLocks noChangeArrowheads="1"/>
            </p:cNvSpPr>
            <p:nvPr/>
          </p:nvSpPr>
          <p:spPr bwMode="auto">
            <a:xfrm>
              <a:off x="23977" y="6531"/>
              <a:ext cx="948" cy="225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2" name="Rectangle 43"/>
            <p:cNvSpPr>
              <a:spLocks noChangeArrowheads="1"/>
            </p:cNvSpPr>
            <p:nvPr/>
          </p:nvSpPr>
          <p:spPr bwMode="auto">
            <a:xfrm>
              <a:off x="24972" y="6173"/>
              <a:ext cx="949" cy="311"/>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3" name="Rectangle 44"/>
            <p:cNvSpPr>
              <a:spLocks noChangeArrowheads="1"/>
            </p:cNvSpPr>
            <p:nvPr/>
          </p:nvSpPr>
          <p:spPr bwMode="auto">
            <a:xfrm>
              <a:off x="24972" y="6173"/>
              <a:ext cx="949" cy="311"/>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4" name="Rectangle 45"/>
            <p:cNvSpPr>
              <a:spLocks noChangeArrowheads="1"/>
            </p:cNvSpPr>
            <p:nvPr/>
          </p:nvSpPr>
          <p:spPr bwMode="auto">
            <a:xfrm>
              <a:off x="24972" y="6531"/>
              <a:ext cx="949" cy="225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5" name="Rectangle 46"/>
            <p:cNvSpPr>
              <a:spLocks noChangeArrowheads="1"/>
            </p:cNvSpPr>
            <p:nvPr/>
          </p:nvSpPr>
          <p:spPr bwMode="auto">
            <a:xfrm>
              <a:off x="24972" y="6531"/>
              <a:ext cx="949" cy="225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6" name="Rectangle 47"/>
            <p:cNvSpPr>
              <a:spLocks noChangeArrowheads="1"/>
            </p:cNvSpPr>
            <p:nvPr/>
          </p:nvSpPr>
          <p:spPr bwMode="auto">
            <a:xfrm>
              <a:off x="25978" y="6173"/>
              <a:ext cx="635" cy="462"/>
            </a:xfrm>
            <a:prstGeom prst="rect">
              <a:avLst/>
            </a:prstGeom>
            <a:solidFill>
              <a:srgbClr val="AA04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7" name="Rectangle 48"/>
            <p:cNvSpPr>
              <a:spLocks noChangeArrowheads="1"/>
            </p:cNvSpPr>
            <p:nvPr/>
          </p:nvSpPr>
          <p:spPr bwMode="auto">
            <a:xfrm>
              <a:off x="25978" y="6173"/>
              <a:ext cx="635" cy="462"/>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058" name="Rectangle 49"/>
            <p:cNvSpPr>
              <a:spLocks noChangeArrowheads="1"/>
            </p:cNvSpPr>
            <p:nvPr/>
          </p:nvSpPr>
          <p:spPr bwMode="auto">
            <a:xfrm>
              <a:off x="25978" y="6691"/>
              <a:ext cx="635" cy="2094"/>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sp>
          <p:nvSpPr>
            <p:cNvPr id="1059" name="Rectangle 50"/>
            <p:cNvSpPr>
              <a:spLocks noChangeArrowheads="1"/>
            </p:cNvSpPr>
            <p:nvPr/>
          </p:nvSpPr>
          <p:spPr bwMode="auto">
            <a:xfrm>
              <a:off x="25978" y="6691"/>
              <a:ext cx="635" cy="2094"/>
            </a:xfrm>
            <a:prstGeom prst="rect">
              <a:avLst/>
            </a:pr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grpSp>
      <p:sp>
        <p:nvSpPr>
          <p:cNvPr id="207" name="Inhaltsplatzhalter 5"/>
          <p:cNvSpPr>
            <a:spLocks noGrp="1"/>
          </p:cNvSpPr>
          <p:nvPr>
            <p:ph sz="quarter" idx="33"/>
          </p:nvPr>
        </p:nvSpPr>
        <p:spPr>
          <a:xfrm>
            <a:off x="29865321" y="14014495"/>
            <a:ext cx="12837159" cy="5573714"/>
          </a:xfrm>
        </p:spPr>
        <p:txBody>
          <a:bodyPr>
            <a:noAutofit/>
          </a:bodyPr>
          <a:lstStyle/>
          <a:p>
            <a:pPr marL="514350" indent="-514350" defTabSz="4389120">
              <a:spcBef>
                <a:spcPts val="1200"/>
              </a:spcBef>
              <a:buClr>
                <a:srgbClr val="C00000"/>
              </a:buClr>
              <a:buFont typeface="+mj-lt"/>
              <a:buAutoNum type="alphaLcParenR"/>
            </a:pPr>
            <a:r>
              <a:rPr lang="de-DE" dirty="0" smtClean="0">
                <a:solidFill>
                  <a:schemeClr val="bg1"/>
                </a:solidFill>
                <a:latin typeface="Arial"/>
              </a:rPr>
              <a:t>Muttersprachler (E, D), erwachsene Lerner (E, D) und S</a:t>
            </a:r>
            <a:r>
              <a:rPr lang="de-DE" b="0" i="0" baseline="0" dirty="0" smtClean="0">
                <a:solidFill>
                  <a:schemeClr val="bg1"/>
                </a:solidFill>
                <a:latin typeface="Arial"/>
              </a:rPr>
              <a:t>chülerInnen produzieren irreguläre Vergangenheiten</a:t>
            </a:r>
            <a:r>
              <a:rPr lang="de-DE" b="0" i="0" dirty="0" smtClean="0">
                <a:solidFill>
                  <a:schemeClr val="bg1"/>
                </a:solidFill>
                <a:latin typeface="Arial"/>
              </a:rPr>
              <a:t> mit Kunstwörtern. 		</a:t>
            </a:r>
            <a:r>
              <a:rPr lang="de-DE" b="0" i="0" dirty="0" smtClean="0">
                <a:solidFill>
                  <a:schemeClr val="bg1"/>
                </a:solidFill>
                <a:latin typeface="Arial"/>
                <a:sym typeface="Wingdings" panose="05000000000000000000" pitchFamily="2" charset="2"/>
              </a:rPr>
              <a:t> </a:t>
            </a:r>
            <a:r>
              <a:rPr lang="de-DE" b="0" i="0" dirty="0" smtClean="0">
                <a:solidFill>
                  <a:srgbClr val="AA042E"/>
                </a:solidFill>
                <a:latin typeface="Arial"/>
                <a:sym typeface="Wingdings" panose="05000000000000000000" pitchFamily="2" charset="2"/>
              </a:rPr>
              <a:t>Universalität</a:t>
            </a:r>
            <a:endParaRPr lang="de-DE" b="0" i="0" dirty="0" smtClean="0">
              <a:solidFill>
                <a:srgbClr val="AA042E"/>
              </a:solidFill>
              <a:latin typeface="Arial"/>
            </a:endParaRPr>
          </a:p>
          <a:p>
            <a:pPr marL="514350" indent="-514350" defTabSz="4389120">
              <a:spcBef>
                <a:spcPts val="1200"/>
              </a:spcBef>
              <a:buClr>
                <a:srgbClr val="C00000"/>
              </a:buClr>
              <a:buFont typeface="+mj-lt"/>
              <a:buAutoNum type="alphaLcParenR"/>
            </a:pPr>
            <a:r>
              <a:rPr lang="de-DE" dirty="0" smtClean="0">
                <a:solidFill>
                  <a:schemeClr val="bg1"/>
                </a:solidFill>
                <a:latin typeface="Arial"/>
              </a:rPr>
              <a:t>Die Wahrscheinlichkeit einer irregulären Vergangenheit nimmt mit der Ausprägung der Silbenränder zu.	</a:t>
            </a:r>
            <a:r>
              <a:rPr lang="de-DE" dirty="0" smtClean="0">
                <a:solidFill>
                  <a:schemeClr val="bg1"/>
                </a:solidFill>
                <a:latin typeface="Arial"/>
                <a:sym typeface="Wingdings" panose="05000000000000000000" pitchFamily="2" charset="2"/>
              </a:rPr>
              <a:t> </a:t>
            </a:r>
            <a:r>
              <a:rPr lang="de-DE" dirty="0" err="1" smtClean="0">
                <a:solidFill>
                  <a:srgbClr val="AA042E"/>
                </a:solidFill>
                <a:latin typeface="Arial"/>
                <a:sym typeface="Wingdings" panose="05000000000000000000" pitchFamily="2" charset="2"/>
              </a:rPr>
              <a:t>Prototypikalität</a:t>
            </a:r>
            <a:endParaRPr lang="de-DE" dirty="0" smtClean="0">
              <a:solidFill>
                <a:srgbClr val="AA042E"/>
              </a:solidFill>
              <a:latin typeface="Arial"/>
            </a:endParaRPr>
          </a:p>
          <a:p>
            <a:pPr marL="514350" indent="-514350">
              <a:buClr>
                <a:srgbClr val="C00000"/>
              </a:buClr>
              <a:buFont typeface="+mj-lt"/>
              <a:buAutoNum type="alphaLcParenR"/>
            </a:pPr>
            <a:r>
              <a:rPr lang="de-DE" dirty="0" smtClean="0">
                <a:solidFill>
                  <a:schemeClr val="bg1"/>
                </a:solidFill>
                <a:latin typeface="Arial"/>
              </a:rPr>
              <a:t>Prototypisch für </a:t>
            </a:r>
            <a:r>
              <a:rPr lang="de-AT" dirty="0" smtClean="0">
                <a:solidFill>
                  <a:schemeClr val="bg1"/>
                </a:solidFill>
              </a:rPr>
              <a:t>[ </a:t>
            </a:r>
            <a:r>
              <a:rPr lang="en-GB" dirty="0" smtClean="0">
                <a:solidFill>
                  <a:schemeClr val="bg1"/>
                </a:solidFill>
                <a:sym typeface="IPAKiel" pitchFamily="2" charset="2"/>
              </a:rPr>
              <a:t> </a:t>
            </a:r>
            <a:r>
              <a:rPr lang="de-AT" dirty="0" smtClean="0">
                <a:solidFill>
                  <a:schemeClr val="bg1"/>
                </a:solidFill>
              </a:rPr>
              <a:t>]-Ablaut bei den </a:t>
            </a:r>
            <a:r>
              <a:rPr lang="de-DE" dirty="0" smtClean="0">
                <a:solidFill>
                  <a:schemeClr val="bg1"/>
                </a:solidFill>
                <a:latin typeface="Arial"/>
              </a:rPr>
              <a:t>irregulären englischen Verben sind Verben mit der Morphologie 	</a:t>
            </a:r>
            <a:r>
              <a:rPr lang="de-DE" dirty="0" smtClean="0">
                <a:solidFill>
                  <a:schemeClr val="bg1"/>
                </a:solidFill>
                <a:latin typeface="Arial"/>
                <a:sym typeface="Wingdings" panose="05000000000000000000" pitchFamily="2" charset="2"/>
              </a:rPr>
              <a:t> </a:t>
            </a:r>
            <a:r>
              <a:rPr lang="de-AT" dirty="0" smtClean="0">
                <a:solidFill>
                  <a:srgbClr val="AA042E"/>
                </a:solidFill>
              </a:rPr>
              <a:t>[ </a:t>
            </a:r>
            <a:r>
              <a:rPr lang="de-AT" dirty="0" err="1" smtClean="0">
                <a:solidFill>
                  <a:srgbClr val="AA042E"/>
                </a:solidFill>
              </a:rPr>
              <a:t>s</a:t>
            </a:r>
            <a:r>
              <a:rPr lang="de-AT" i="1" dirty="0" err="1" smtClean="0">
                <a:solidFill>
                  <a:srgbClr val="AA042E"/>
                </a:solidFill>
              </a:rPr>
              <a:t>C</a:t>
            </a:r>
            <a:r>
              <a:rPr lang="de-AT" i="1" dirty="0" smtClean="0">
                <a:solidFill>
                  <a:srgbClr val="AA042E"/>
                </a:solidFill>
              </a:rPr>
              <a:t>(C</a:t>
            </a:r>
            <a:r>
              <a:rPr lang="de-AT" i="1" dirty="0">
                <a:solidFill>
                  <a:srgbClr val="AA042E"/>
                </a:solidFill>
              </a:rPr>
              <a:t>)</a:t>
            </a:r>
            <a:r>
              <a:rPr lang="de-AT" dirty="0">
                <a:solidFill>
                  <a:srgbClr val="AA042E"/>
                </a:solidFill>
              </a:rPr>
              <a:t>_</a:t>
            </a:r>
            <a:r>
              <a:rPr lang="en-GB" dirty="0">
                <a:solidFill>
                  <a:srgbClr val="AA042E"/>
                </a:solidFill>
                <a:sym typeface="IPAKiel" pitchFamily="2" charset="2"/>
              </a:rPr>
              <a:t></a:t>
            </a:r>
            <a:r>
              <a:rPr lang="de-AT" dirty="0">
                <a:solidFill>
                  <a:srgbClr val="AA042E"/>
                </a:solidFill>
              </a:rPr>
              <a:t>_</a:t>
            </a:r>
            <a:r>
              <a:rPr lang="en-GB" dirty="0" smtClean="0">
                <a:solidFill>
                  <a:srgbClr val="AA042E"/>
                </a:solidFill>
                <a:sym typeface="IPAKiel" pitchFamily="2" charset="2"/>
              </a:rPr>
              <a:t></a:t>
            </a:r>
            <a:r>
              <a:rPr lang="de-AT" dirty="0">
                <a:solidFill>
                  <a:srgbClr val="AA042E"/>
                </a:solidFill>
                <a:sym typeface="IPAKiel" pitchFamily="2" charset="2"/>
              </a:rPr>
              <a:t> </a:t>
            </a:r>
            <a:r>
              <a:rPr lang="de-AT" dirty="0" smtClean="0">
                <a:solidFill>
                  <a:srgbClr val="AA042E"/>
                </a:solidFill>
              </a:rPr>
              <a:t>]</a:t>
            </a:r>
            <a:r>
              <a:rPr lang="de-AT" dirty="0" smtClean="0">
                <a:solidFill>
                  <a:schemeClr val="bg1"/>
                </a:solidFill>
              </a:rPr>
              <a:t>.</a:t>
            </a:r>
            <a:endParaRPr lang="de-DE" dirty="0" smtClean="0">
              <a:solidFill>
                <a:schemeClr val="bg1"/>
              </a:solidFill>
              <a:latin typeface="Arial"/>
            </a:endParaRPr>
          </a:p>
          <a:p>
            <a:pPr marL="514350" indent="-514350">
              <a:buClr>
                <a:srgbClr val="C00000"/>
              </a:buClr>
              <a:buFont typeface="+mj-lt"/>
              <a:buAutoNum type="alphaLcParenR"/>
            </a:pPr>
            <a:r>
              <a:rPr lang="de-DE" dirty="0" smtClean="0">
                <a:solidFill>
                  <a:schemeClr val="bg1"/>
                </a:solidFill>
                <a:latin typeface="Arial"/>
              </a:rPr>
              <a:t>Österreichische SchülerInnen mit nur gut drei Jahren Englisch (A2-Niveau) sind sensibel für diese Semi-Produktivität der irregulären englischen Verbmorphologie.	</a:t>
            </a:r>
            <a:r>
              <a:rPr lang="de-DE" dirty="0">
                <a:solidFill>
                  <a:schemeClr val="bg1"/>
                </a:solidFill>
                <a:sym typeface="Wingdings" panose="05000000000000000000" pitchFamily="2" charset="2"/>
              </a:rPr>
              <a:t> </a:t>
            </a:r>
            <a:r>
              <a:rPr lang="de-DE" dirty="0">
                <a:solidFill>
                  <a:srgbClr val="AA042E"/>
                </a:solidFill>
                <a:sym typeface="Wingdings" panose="05000000000000000000" pitchFamily="2" charset="2"/>
              </a:rPr>
              <a:t>Produktivität</a:t>
            </a:r>
            <a:endParaRPr lang="de-DE" dirty="0">
              <a:solidFill>
                <a:srgbClr val="AA042E"/>
              </a:solidFill>
            </a:endParaRPr>
          </a:p>
          <a:p>
            <a:pPr marL="514350" indent="-514350" defTabSz="4389120">
              <a:spcBef>
                <a:spcPts val="1200"/>
              </a:spcBef>
              <a:buClr>
                <a:srgbClr val="C00000"/>
              </a:buClr>
              <a:buFont typeface="+mj-lt"/>
              <a:buAutoNum type="alphaLcParenR"/>
            </a:pPr>
            <a:endParaRPr lang="en-US" dirty="0">
              <a:solidFill>
                <a:schemeClr val="bg1"/>
              </a:solidFill>
            </a:endParaRPr>
          </a:p>
        </p:txBody>
      </p:sp>
      <p:pic>
        <p:nvPicPr>
          <p:cNvPr id="209" name="Grafik 208"/>
          <p:cNvPicPr>
            <a:picLocks noChangeAspect="1"/>
          </p:cNvPicPr>
          <p:nvPr/>
        </p:nvPicPr>
        <p:blipFill rotWithShape="1">
          <a:blip r:embed="rId12"/>
          <a:srcRect l="4696" t="53148" r="62595" b="7801"/>
          <a:stretch/>
        </p:blipFill>
        <p:spPr bwMode="auto">
          <a:xfrm>
            <a:off x="16245446" y="17249666"/>
            <a:ext cx="7472862" cy="3852000"/>
          </a:xfrm>
          <a:prstGeom prst="rect">
            <a:avLst/>
          </a:prstGeom>
          <a:ln>
            <a:noFill/>
          </a:ln>
          <a:extLst>
            <a:ext uri="{53640926-AAD7-44D8-BBD7-CCE9431645EC}">
              <a14:shadowObscured xmlns:a14="http://schemas.microsoft.com/office/drawing/2010/main"/>
            </a:ext>
          </a:extLst>
        </p:spPr>
      </p:pic>
      <p:pic>
        <p:nvPicPr>
          <p:cNvPr id="74" name="Bild 1"/>
          <p:cNvPicPr/>
          <p:nvPr/>
        </p:nvPicPr>
        <p:blipFill>
          <a:blip r:embed="rId13">
            <a:extLst>
              <a:ext uri="{28A0092B-C50C-407E-A947-70E740481C1C}">
                <a14:useLocalDpi xmlns:a14="http://schemas.microsoft.com/office/drawing/2010/main" val="0"/>
              </a:ext>
            </a:extLst>
          </a:blip>
          <a:srcRect/>
          <a:stretch>
            <a:fillRect/>
          </a:stretch>
        </p:blipFill>
        <p:spPr bwMode="auto">
          <a:xfrm>
            <a:off x="6590252" y="9153961"/>
            <a:ext cx="2591276" cy="1730118"/>
          </a:xfrm>
          <a:prstGeom prst="rect">
            <a:avLst/>
          </a:prstGeom>
          <a:solidFill>
            <a:srgbClr val="FFFFFF"/>
          </a:solidFill>
          <a:ln>
            <a:noFill/>
          </a:ln>
        </p:spPr>
      </p:pic>
      <p:sp>
        <p:nvSpPr>
          <p:cNvPr id="76" name="Textplatzhalter 22"/>
          <p:cNvSpPr txBox="1">
            <a:spLocks/>
          </p:cNvSpPr>
          <p:nvPr/>
        </p:nvSpPr>
        <p:spPr bwMode="auto">
          <a:xfrm>
            <a:off x="6335232" y="2870534"/>
            <a:ext cx="26703184" cy="920291"/>
          </a:xfrm>
          <a:prstGeom prst="rect">
            <a:avLst/>
          </a:prstGeom>
        </p:spPr>
        <p:txBody>
          <a:bodyPr vert="horz" lIns="91440" tIns="45720" rIns="91440" bIns="45720" rtlCol="0" anchor="ctr">
            <a:noAutofit/>
          </a:bodyPr>
          <a:lstStyle>
            <a:lvl1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3600" kern="1200">
                <a:solidFill>
                  <a:schemeClr val="bg1">
                    <a:lumMod val="75000"/>
                  </a:schemeClr>
                </a:solidFill>
                <a:latin typeface="+mn-lt"/>
                <a:ea typeface="+mn-ea"/>
                <a:cs typeface="+mn-cs"/>
              </a:defRPr>
            </a:lvl1pPr>
            <a:lvl2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bg1">
                  <a:lumMod val="65000"/>
                </a:schemeClr>
              </a:buClr>
              <a:buFont typeface="Arial" panose="020B0604020202020204" pitchFamily="34" charset="0"/>
              <a:buNone/>
              <a:defRPr sz="2400" kern="1200">
                <a:solidFill>
                  <a:schemeClr val="bg1"/>
                </a:solidFill>
                <a:latin typeface="+mn-lt"/>
                <a:ea typeface="+mn-ea"/>
                <a:cs typeface="+mn-cs"/>
              </a:defRPr>
            </a:lvl9pPr>
          </a:lstStyle>
          <a:p>
            <a:pPr>
              <a:spcBef>
                <a:spcPts val="1200"/>
              </a:spcBef>
            </a:pPr>
            <a:r>
              <a:rPr lang="de-DE" dirty="0"/>
              <a:t>Thomas Wagner </a:t>
            </a:r>
            <a:r>
              <a:rPr lang="de-DE" dirty="0" smtClean="0"/>
              <a:t>| Christoph </a:t>
            </a:r>
            <a:r>
              <a:rPr lang="de-DE" dirty="0"/>
              <a:t>Weber</a:t>
            </a:r>
            <a:r>
              <a:rPr lang="de-DE" dirty="0">
                <a:latin typeface="Arial"/>
              </a:rPr>
              <a:t> </a:t>
            </a:r>
            <a:r>
              <a:rPr lang="de-DE" dirty="0" smtClean="0">
                <a:latin typeface="Arial"/>
              </a:rPr>
              <a:t>| </a:t>
            </a:r>
            <a:r>
              <a:rPr lang="de-DE" i="1" dirty="0" smtClean="0">
                <a:latin typeface="Arial"/>
              </a:rPr>
              <a:t>Englische irreguläre Verben im mentalen Lexikon </a:t>
            </a:r>
            <a:r>
              <a:rPr lang="de-DE" dirty="0" smtClean="0">
                <a:latin typeface="Arial"/>
              </a:rPr>
              <a:t>| Pädagogische Hochschule Oberösterreich</a:t>
            </a:r>
            <a:endParaRPr lang="en-US" dirty="0"/>
          </a:p>
        </p:txBody>
      </p:sp>
      <p:pic>
        <p:nvPicPr>
          <p:cNvPr id="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36875" y="23533590"/>
            <a:ext cx="8886825" cy="849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25057100" y="23533590"/>
            <a:ext cx="3632200" cy="8679299"/>
          </a:xfrm>
          <a:prstGeom prst="rect">
            <a:avLst/>
          </a:prstGeom>
          <a:noFill/>
        </p:spPr>
        <p:txBody>
          <a:bodyPr wrap="square" rtlCol="0">
            <a:spAutoFit/>
          </a:bodyPr>
          <a:lstStyle/>
          <a:p>
            <a:pPr defTabSz="4389120">
              <a:spcBef>
                <a:spcPts val="1200"/>
              </a:spcBef>
              <a:buClr>
                <a:schemeClr val="bg1">
                  <a:lumMod val="65000"/>
                </a:schemeClr>
              </a:buClr>
            </a:pPr>
            <a:r>
              <a:rPr lang="de-DE" sz="2000" dirty="0">
                <a:solidFill>
                  <a:srgbClr val="AA042E"/>
                </a:solidFill>
              </a:rPr>
              <a:t>Abb. </a:t>
            </a:r>
            <a:r>
              <a:rPr lang="de-DE" sz="2000" dirty="0" smtClean="0">
                <a:solidFill>
                  <a:srgbClr val="AA042E"/>
                </a:solidFill>
              </a:rPr>
              <a:t>1: </a:t>
            </a:r>
            <a:r>
              <a:rPr lang="de-DE" sz="2000" dirty="0" err="1" smtClean="0">
                <a:solidFill>
                  <a:srgbClr val="AA042E"/>
                </a:solidFill>
              </a:rPr>
              <a:t>Klassfikationsanalyse</a:t>
            </a:r>
            <a:r>
              <a:rPr lang="de-DE" sz="2000" dirty="0" smtClean="0">
                <a:solidFill>
                  <a:srgbClr val="AA042E"/>
                </a:solidFill>
              </a:rPr>
              <a:t> zur </a:t>
            </a:r>
            <a:r>
              <a:rPr lang="de-DE" sz="2000" i="1" dirty="0" err="1" smtClean="0">
                <a:solidFill>
                  <a:srgbClr val="AA042E"/>
                </a:solidFill>
              </a:rPr>
              <a:t>past</a:t>
            </a:r>
            <a:r>
              <a:rPr lang="de-DE" sz="2000" i="1" dirty="0" smtClean="0">
                <a:solidFill>
                  <a:srgbClr val="AA042E"/>
                </a:solidFill>
              </a:rPr>
              <a:t> </a:t>
            </a:r>
            <a:r>
              <a:rPr lang="de-DE" sz="2000" i="1" dirty="0" err="1" smtClean="0">
                <a:solidFill>
                  <a:srgbClr val="AA042E"/>
                </a:solidFill>
              </a:rPr>
              <a:t>tense</a:t>
            </a:r>
            <a:r>
              <a:rPr lang="de-DE" sz="2000" i="1" dirty="0" smtClean="0">
                <a:solidFill>
                  <a:srgbClr val="AA042E"/>
                </a:solidFill>
              </a:rPr>
              <a:t>-</a:t>
            </a:r>
            <a:r>
              <a:rPr lang="de-DE" sz="2000" dirty="0" smtClean="0">
                <a:solidFill>
                  <a:srgbClr val="AA042E"/>
                </a:solidFill>
              </a:rPr>
              <a:t>Bildungen von Kunstverben </a:t>
            </a:r>
            <a:r>
              <a:rPr lang="de-DE" sz="2000" dirty="0">
                <a:solidFill>
                  <a:srgbClr val="AA042E"/>
                </a:solidFill>
              </a:rPr>
              <a:t>aus einer </a:t>
            </a:r>
            <a:r>
              <a:rPr lang="de-DE" sz="2000" dirty="0" smtClean="0">
                <a:solidFill>
                  <a:srgbClr val="AA042E"/>
                </a:solidFill>
              </a:rPr>
              <a:t>Studie mit 16 Muttersprachlern (E) aus Dublin (2010)</a:t>
            </a:r>
          </a:p>
          <a:p>
            <a:pPr defTabSz="4389120">
              <a:spcBef>
                <a:spcPts val="1200"/>
              </a:spcBef>
              <a:buClr>
                <a:schemeClr val="bg1">
                  <a:lumMod val="65000"/>
                </a:schemeClr>
              </a:buClr>
            </a:pPr>
            <a:endParaRPr lang="en-US" sz="3200" dirty="0">
              <a:solidFill>
                <a:srgbClr val="AA042E"/>
              </a:solidFill>
            </a:endParaRPr>
          </a:p>
          <a:p>
            <a:r>
              <a:rPr lang="de-AT" sz="3200" dirty="0">
                <a:solidFill>
                  <a:schemeClr val="bg1"/>
                </a:solidFill>
              </a:rPr>
              <a:t>D</a:t>
            </a:r>
            <a:r>
              <a:rPr lang="de-AT" sz="3200" dirty="0" smtClean="0">
                <a:solidFill>
                  <a:schemeClr val="bg1"/>
                </a:solidFill>
              </a:rPr>
              <a:t>ie Morphologie eines Verbs führt zu verschiedenen </a:t>
            </a:r>
            <a:r>
              <a:rPr lang="de-AT" sz="3200" i="1" dirty="0" err="1" smtClean="0">
                <a:solidFill>
                  <a:schemeClr val="bg1"/>
                </a:solidFill>
              </a:rPr>
              <a:t>past</a:t>
            </a:r>
            <a:r>
              <a:rPr lang="de-AT" sz="3200" i="1" dirty="0" smtClean="0">
                <a:solidFill>
                  <a:schemeClr val="bg1"/>
                </a:solidFill>
              </a:rPr>
              <a:t> </a:t>
            </a:r>
            <a:r>
              <a:rPr lang="de-AT" sz="3200" i="1" dirty="0" err="1" smtClean="0">
                <a:solidFill>
                  <a:schemeClr val="bg1"/>
                </a:solidFill>
              </a:rPr>
              <a:t>tense</a:t>
            </a:r>
            <a:r>
              <a:rPr lang="de-AT" sz="3200" dirty="0" smtClean="0">
                <a:solidFill>
                  <a:schemeClr val="bg1"/>
                </a:solidFill>
              </a:rPr>
              <a:t>-Bildungen. </a:t>
            </a:r>
            <a:r>
              <a:rPr lang="de-AT" sz="3200" dirty="0">
                <a:solidFill>
                  <a:schemeClr val="bg1"/>
                </a:solidFill>
              </a:rPr>
              <a:t>Im Kasten 9 </a:t>
            </a:r>
            <a:r>
              <a:rPr lang="de-AT" sz="3200" dirty="0" smtClean="0">
                <a:solidFill>
                  <a:schemeClr val="bg1"/>
                </a:solidFill>
              </a:rPr>
              <a:t>unten in der Mitte sehen </a:t>
            </a:r>
            <a:r>
              <a:rPr lang="de-AT" sz="3200" dirty="0">
                <a:solidFill>
                  <a:schemeClr val="bg1"/>
                </a:solidFill>
              </a:rPr>
              <a:t>wir die </a:t>
            </a:r>
            <a:r>
              <a:rPr lang="de-AT" sz="3200" dirty="0" smtClean="0">
                <a:solidFill>
                  <a:schemeClr val="bg1"/>
                </a:solidFill>
              </a:rPr>
              <a:t>Kunstverben </a:t>
            </a:r>
            <a:r>
              <a:rPr lang="de-AT" sz="3200" dirty="0">
                <a:solidFill>
                  <a:schemeClr val="bg1"/>
                </a:solidFill>
              </a:rPr>
              <a:t>mit der Form </a:t>
            </a:r>
            <a:r>
              <a:rPr lang="de-AT" sz="3200" dirty="0" smtClean="0">
                <a:solidFill>
                  <a:srgbClr val="AA042E"/>
                </a:solidFill>
              </a:rPr>
              <a:t>[</a:t>
            </a:r>
            <a:r>
              <a:rPr lang="de-AT" sz="3200" dirty="0" err="1" smtClean="0">
                <a:solidFill>
                  <a:srgbClr val="AA042E"/>
                </a:solidFill>
              </a:rPr>
              <a:t>s</a:t>
            </a:r>
            <a:r>
              <a:rPr lang="de-AT" sz="3200" i="1" dirty="0" err="1" smtClean="0">
                <a:solidFill>
                  <a:srgbClr val="AA042E"/>
                </a:solidFill>
              </a:rPr>
              <a:t>C</a:t>
            </a:r>
            <a:r>
              <a:rPr lang="de-AT" sz="3200" i="1" dirty="0" smtClean="0">
                <a:solidFill>
                  <a:srgbClr val="AA042E"/>
                </a:solidFill>
              </a:rPr>
              <a:t>(C)</a:t>
            </a:r>
            <a:r>
              <a:rPr lang="de-AT" sz="3200" dirty="0" smtClean="0">
                <a:solidFill>
                  <a:srgbClr val="AA042E"/>
                </a:solidFill>
              </a:rPr>
              <a:t>_</a:t>
            </a:r>
            <a:r>
              <a:rPr lang="en-GB" sz="3200" dirty="0" smtClean="0">
                <a:solidFill>
                  <a:srgbClr val="AA042E"/>
                </a:solidFill>
                <a:sym typeface="IPAKiel" pitchFamily="2" charset="2"/>
              </a:rPr>
              <a:t></a:t>
            </a:r>
            <a:r>
              <a:rPr lang="de-AT" sz="3200" dirty="0" smtClean="0">
                <a:solidFill>
                  <a:srgbClr val="AA042E"/>
                </a:solidFill>
              </a:rPr>
              <a:t>_</a:t>
            </a:r>
            <a:r>
              <a:rPr lang="en-GB" sz="3200" dirty="0" smtClean="0">
                <a:solidFill>
                  <a:srgbClr val="AA042E"/>
                </a:solidFill>
                <a:sym typeface="IPAKiel" pitchFamily="2" charset="2"/>
              </a:rPr>
              <a:t></a:t>
            </a:r>
            <a:r>
              <a:rPr lang="de-AT" sz="3200" dirty="0">
                <a:solidFill>
                  <a:srgbClr val="AA042E"/>
                </a:solidFill>
              </a:rPr>
              <a:t>/</a:t>
            </a:r>
            <a:r>
              <a:rPr lang="en-GB" sz="3200" dirty="0" smtClean="0">
                <a:solidFill>
                  <a:srgbClr val="AA042E"/>
                </a:solidFill>
                <a:sym typeface="IPAKiel" pitchFamily="2" charset="2"/>
              </a:rPr>
              <a:t></a:t>
            </a:r>
            <a:r>
              <a:rPr lang="de-AT" sz="3200" dirty="0" smtClean="0">
                <a:solidFill>
                  <a:srgbClr val="AA042E"/>
                </a:solidFill>
              </a:rPr>
              <a:t>], </a:t>
            </a:r>
            <a:r>
              <a:rPr lang="de-AT" sz="3200" dirty="0">
                <a:solidFill>
                  <a:schemeClr val="bg1"/>
                </a:solidFill>
              </a:rPr>
              <a:t>und diese werden zu 44.6% mit </a:t>
            </a:r>
            <a:r>
              <a:rPr lang="de-AT" sz="3200" dirty="0">
                <a:solidFill>
                  <a:srgbClr val="AA042E"/>
                </a:solidFill>
              </a:rPr>
              <a:t>[</a:t>
            </a:r>
            <a:r>
              <a:rPr lang="en-GB" sz="3200" dirty="0">
                <a:solidFill>
                  <a:srgbClr val="AA042E"/>
                </a:solidFill>
                <a:sym typeface="IPAKiel" pitchFamily="2" charset="2"/>
              </a:rPr>
              <a:t></a:t>
            </a:r>
            <a:r>
              <a:rPr lang="de-AT" sz="3200" dirty="0" smtClean="0">
                <a:solidFill>
                  <a:srgbClr val="AA042E"/>
                </a:solidFill>
              </a:rPr>
              <a:t>]-Ablaut </a:t>
            </a:r>
            <a:r>
              <a:rPr lang="de-AT" sz="3200" dirty="0" smtClean="0">
                <a:solidFill>
                  <a:schemeClr val="bg1"/>
                </a:solidFill>
              </a:rPr>
              <a:t>versehen.</a:t>
            </a:r>
          </a:p>
        </p:txBody>
      </p:sp>
    </p:spTree>
    <p:extLst>
      <p:ext uri="{BB962C8B-B14F-4D97-AF65-F5344CB8AC3E}">
        <p14:creationId xmlns:p14="http://schemas.microsoft.com/office/powerpoint/2010/main" val="931198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oster Wissenschaftliches Projekt.potx" id="{61484CC5-6857-4F75-9BCC-F739B360CD3F}" vid="{7D76D83A-1CBF-4422-9BAF-CFF4C51AE22E}"/>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6CFD51-F7DE-49DD-B1F4-92D2CAE0D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Poster_2</Template>
  <TotalTime>0</TotalTime>
  <Words>719</Words>
  <Application>Microsoft Office PowerPoint</Application>
  <PresentationFormat>Benutzerdefiniert</PresentationFormat>
  <Paragraphs>174</Paragraphs>
  <Slides>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vt:i4>
      </vt:variant>
    </vt:vector>
  </HeadingPairs>
  <TitlesOfParts>
    <vt:vector size="9" baseType="lpstr">
      <vt:lpstr>Arial</vt:lpstr>
      <vt:lpstr>Book Antiqua</vt:lpstr>
      <vt:lpstr>Calibri</vt:lpstr>
      <vt:lpstr>Calibri Light</vt:lpstr>
      <vt:lpstr>IPAKiel</vt:lpstr>
      <vt:lpstr>Times New Roman</vt:lpstr>
      <vt:lpstr>Wingdings</vt:lpstr>
      <vt:lpstr>Science Poster</vt:lpstr>
      <vt:lpstr>PowerPoint-Präsentation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2014-03-22T09:44:57Z</dcterms:created>
  <dcterms:modified xsi:type="dcterms:W3CDTF">2014-03-31T16:12:32Z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